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7" r:id="rId2"/>
  </p:sldIdLst>
  <p:sldSz cx="10799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2EB"/>
    <a:srgbClr val="1010F8"/>
    <a:srgbClr val="5494B4"/>
    <a:srgbClr val="0D395B"/>
    <a:srgbClr val="EBFFEB"/>
    <a:srgbClr val="F70DBA"/>
    <a:srgbClr val="990099"/>
    <a:srgbClr val="D60093"/>
    <a:srgbClr val="09294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21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1782" y="198"/>
      </p:cViewPr>
      <p:guideLst>
        <p:guide orient="horz" pos="2267"/>
        <p:guide pos="3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1ED9-DDF9-4C64-81EE-F0DB4713A7A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9C672-7C83-489F-9B96-5F75C1F15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9C672-7C83-489F-9B96-5F75C1F15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0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0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2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5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6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7591-DD2B-471D-B825-6D45A6041776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4848-DA6E-45FC-A1D5-9542E3B17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" y="-7010"/>
            <a:ext cx="10815947" cy="7198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CEE6B-483A-48E6-82AF-CEA5BE133FF5}"/>
              </a:ext>
            </a:extLst>
          </p:cNvPr>
          <p:cNvSpPr txBox="1"/>
          <p:nvPr/>
        </p:nvSpPr>
        <p:spPr>
          <a:xfrm>
            <a:off x="-416209" y="-75189"/>
            <a:ext cx="5800316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1010F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РЕЦИКЛИНГА ТВЁРДЫХ БЫТОВЫХ ОТХОДОВ</a:t>
            </a:r>
            <a:endParaRPr lang="ru-RU" sz="2800" b="1" dirty="0">
              <a:ln w="0"/>
              <a:solidFill>
                <a:srgbClr val="1010F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B751F1-6681-4AA3-99FF-4DDB318B982B}"/>
              </a:ext>
            </a:extLst>
          </p:cNvPr>
          <p:cNvSpPr txBox="1"/>
          <p:nvPr/>
        </p:nvSpPr>
        <p:spPr>
          <a:xfrm>
            <a:off x="6157534" y="-51108"/>
            <a:ext cx="18543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E191C6-BA2F-42B0-B838-443E7B408D89}"/>
              </a:ext>
            </a:extLst>
          </p:cNvPr>
          <p:cNvSpPr txBox="1"/>
          <p:nvPr/>
        </p:nvSpPr>
        <p:spPr>
          <a:xfrm>
            <a:off x="20896" y="4150884"/>
            <a:ext cx="3132705" cy="1661993"/>
          </a:xfrm>
          <a:prstGeom prst="rect">
            <a:avLst/>
          </a:prstGeom>
          <a:solidFill>
            <a:srgbClr val="C2E2EB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литературы.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экологических и социальных выгод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демонстрационных материалов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AF9DD9-5F70-4207-BED0-07E34EC6DB1B}"/>
              </a:ext>
            </a:extLst>
          </p:cNvPr>
          <p:cNvSpPr txBox="1"/>
          <p:nvPr/>
        </p:nvSpPr>
        <p:spPr>
          <a:xfrm>
            <a:off x="8336302" y="253280"/>
            <a:ext cx="2455267" cy="2215991"/>
          </a:xfrm>
          <a:prstGeom prst="rect">
            <a:avLst/>
          </a:prstGeom>
          <a:solidFill>
            <a:srgbClr val="C2E2EB"/>
          </a:solidFill>
          <a:ln w="6350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родвижение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методов повторного использования вещей, в рамках бытового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апсайклинга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 целью снижения отходов и формирования экологической культуры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A71CD1-790F-4D72-B4D2-B63066E3B5BA}"/>
              </a:ext>
            </a:extLst>
          </p:cNvPr>
          <p:cNvSpPr txBox="1"/>
          <p:nvPr/>
        </p:nvSpPr>
        <p:spPr>
          <a:xfrm>
            <a:off x="9234794" y="-71848"/>
            <a:ext cx="143154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56D2CF-A1B8-4418-90AE-C6D2AD7533A3}"/>
              </a:ext>
            </a:extLst>
          </p:cNvPr>
          <p:cNvSpPr txBox="1"/>
          <p:nvPr/>
        </p:nvSpPr>
        <p:spPr>
          <a:xfrm>
            <a:off x="54588" y="2204012"/>
            <a:ext cx="5646348" cy="1661993"/>
          </a:xfrm>
          <a:prstGeom prst="rect">
            <a:avLst/>
          </a:prstGeom>
          <a:solidFill>
            <a:srgbClr val="C2E2EB"/>
          </a:solidFill>
          <a:ln w="6350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Изучить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апсайклинга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ресайклинга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Выявить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успешные практики «второй жизни» вещей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Организовать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школьную выставку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«Новые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старых вещей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Создать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мастер-классов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гайд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«Вторая жизнь ненужных вещей: 10 идей для дома»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898A-4A8B-4B9D-98CB-3F554D349D8E}"/>
              </a:ext>
            </a:extLst>
          </p:cNvPr>
          <p:cNvSpPr txBox="1"/>
          <p:nvPr/>
        </p:nvSpPr>
        <p:spPr>
          <a:xfrm>
            <a:off x="756886" y="3833225"/>
            <a:ext cx="1492716" cy="369332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F49DB7-9C09-4446-B378-56C92E30D097}"/>
              </a:ext>
            </a:extLst>
          </p:cNvPr>
          <p:cNvSpPr txBox="1"/>
          <p:nvPr/>
        </p:nvSpPr>
        <p:spPr>
          <a:xfrm>
            <a:off x="2185009" y="1894040"/>
            <a:ext cx="997068" cy="369332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632F89-2E63-4673-81EC-40D7420E5623}"/>
              </a:ext>
            </a:extLst>
          </p:cNvPr>
          <p:cNvSpPr txBox="1"/>
          <p:nvPr/>
        </p:nvSpPr>
        <p:spPr>
          <a:xfrm>
            <a:off x="4769" y="1227704"/>
            <a:ext cx="4998869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Кожухарь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Брайловская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Юнгова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Кучинский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10-А класс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Помящая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О.Н., Степанова Е.И., МОУ «ТСШ №9»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D4A09E-9590-4E8C-8DFF-97E73ED46BC5}"/>
              </a:ext>
            </a:extLst>
          </p:cNvPr>
          <p:cNvSpPr txBox="1"/>
          <p:nvPr/>
        </p:nvSpPr>
        <p:spPr>
          <a:xfrm>
            <a:off x="0" y="6729753"/>
            <a:ext cx="5700935" cy="46166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Э., Степанова Е.И.– анализ литературы.</a:t>
            </a:r>
          </a:p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Брайловская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Кожухарь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Помящая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Кучинский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Д.,  – создание сборника мастер-классов.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65C1F2-8A7B-4985-ABD0-8EC13EE2F724}"/>
              </a:ext>
            </a:extLst>
          </p:cNvPr>
          <p:cNvSpPr txBox="1"/>
          <p:nvPr/>
        </p:nvSpPr>
        <p:spPr>
          <a:xfrm>
            <a:off x="45728" y="6052048"/>
            <a:ext cx="1274067" cy="369332"/>
          </a:xfrm>
          <a:prstGeom prst="rect">
            <a:avLst/>
          </a:prstGeom>
          <a:noFill/>
        </p:spPr>
        <p:txBody>
          <a:bodyPr wrap="none" lIns="0" t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: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1D7E-0E96-474E-B5A1-2198FA416A5E}"/>
              </a:ext>
            </a:extLst>
          </p:cNvPr>
          <p:cNvSpPr txBox="1"/>
          <p:nvPr/>
        </p:nvSpPr>
        <p:spPr>
          <a:xfrm>
            <a:off x="4992168" y="294235"/>
            <a:ext cx="3324862" cy="1661993"/>
          </a:xfrm>
          <a:prstGeom prst="rect">
            <a:avLst/>
          </a:prstGeom>
          <a:solidFill>
            <a:srgbClr val="C2E2EB"/>
          </a:solidFill>
          <a:ln w="63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объёма бытовых отходов из-за быстрой утилизации ещё пригодных предметов и низкой осведомлённости о возможностях их повторного использования.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922342" y="1977744"/>
            <a:ext cx="1879593" cy="1412509"/>
            <a:chOff x="5883157" y="2135582"/>
            <a:chExt cx="2255119" cy="16947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57" y="2135582"/>
              <a:ext cx="2255119" cy="1694716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658544" y="2194560"/>
              <a:ext cx="401022" cy="25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475118" y="2486197"/>
            <a:ext cx="1975257" cy="1051512"/>
            <a:chOff x="8200143" y="2641860"/>
            <a:chExt cx="2455268" cy="130704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43" y="2641860"/>
              <a:ext cx="2455268" cy="1307041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9866167" y="2652160"/>
              <a:ext cx="401022" cy="25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91219" y="3883994"/>
            <a:ext cx="1972583" cy="1295873"/>
            <a:chOff x="3223273" y="3779417"/>
            <a:chExt cx="2754008" cy="186310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73" y="3779417"/>
              <a:ext cx="2754008" cy="1863106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5446036" y="3877055"/>
              <a:ext cx="401022" cy="25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45550" y="3394272"/>
            <a:ext cx="1976742" cy="1456991"/>
            <a:chOff x="5977282" y="4008894"/>
            <a:chExt cx="2313867" cy="170547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282" y="4008894"/>
              <a:ext cx="2313867" cy="170547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7755817" y="4169527"/>
              <a:ext cx="401022" cy="25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79294" y="3560019"/>
            <a:ext cx="2322406" cy="1574710"/>
            <a:chOff x="8362270" y="4026442"/>
            <a:chExt cx="2357684" cy="159863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270" y="4026442"/>
              <a:ext cx="2357684" cy="1598630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0185550" y="4087102"/>
              <a:ext cx="401022" cy="25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2D7F8DB-A3F5-4A95-84F4-4F584F52F8CA}"/>
              </a:ext>
            </a:extLst>
          </p:cNvPr>
          <p:cNvSpPr txBox="1"/>
          <p:nvPr/>
        </p:nvSpPr>
        <p:spPr>
          <a:xfrm>
            <a:off x="8538390" y="3378394"/>
            <a:ext cx="1848711" cy="215444"/>
          </a:xfrm>
          <a:prstGeom prst="rect">
            <a:avLst/>
          </a:prstGeom>
          <a:solidFill>
            <a:srgbClr val="EBFFE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выставке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8586016" y="5138936"/>
            <a:ext cx="1848711" cy="218690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rmAutofit fontScale="92500"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мастер-классов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6291686" y="4812809"/>
            <a:ext cx="1192980" cy="278375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8D435B-DC20-43C4-B226-D76DCE52CD99}"/>
              </a:ext>
            </a:extLst>
          </p:cNvPr>
          <p:cNvSpPr txBox="1"/>
          <p:nvPr/>
        </p:nvSpPr>
        <p:spPr>
          <a:xfrm>
            <a:off x="3198679" y="5154326"/>
            <a:ext cx="2383760" cy="223586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AF14C7-9535-4739-9CEA-D9B32AFF2D40}"/>
              </a:ext>
            </a:extLst>
          </p:cNvPr>
          <p:cNvSpPr txBox="1"/>
          <p:nvPr/>
        </p:nvSpPr>
        <p:spPr>
          <a:xfrm>
            <a:off x="5860226" y="3161019"/>
            <a:ext cx="1941709" cy="215444"/>
          </a:xfrm>
          <a:prstGeom prst="rect">
            <a:avLst/>
          </a:prstGeom>
          <a:solidFill>
            <a:srgbClr val="EBFFE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литературы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4145" y="5357254"/>
            <a:ext cx="4950649" cy="446913"/>
          </a:xfrm>
          <a:prstGeom prst="rect">
            <a:avLst/>
          </a:prstGeom>
          <a:solidFill>
            <a:srgbClr val="C2E2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рынка продукции из вторичного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C2E2EB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36898A-4A8B-4B9D-98CB-3F554D349D8E}"/>
              </a:ext>
            </a:extLst>
          </p:cNvPr>
          <p:cNvSpPr txBox="1"/>
          <p:nvPr/>
        </p:nvSpPr>
        <p:spPr>
          <a:xfrm>
            <a:off x="5751134" y="5042635"/>
            <a:ext cx="2611135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905F639-2F34-402B-B446-61E5E3E1F372}"/>
              </a:ext>
            </a:extLst>
          </p:cNvPr>
          <p:cNvSpPr txBox="1"/>
          <p:nvPr/>
        </p:nvSpPr>
        <p:spPr>
          <a:xfrm>
            <a:off x="1371403" y="5821215"/>
            <a:ext cx="9428360" cy="830997"/>
          </a:xfrm>
          <a:prstGeom prst="rect">
            <a:avLst/>
          </a:prstGeom>
          <a:solidFill>
            <a:srgbClr val="C2E2EB"/>
          </a:solidFill>
          <a:ln w="6350">
            <a:noFill/>
          </a:ln>
        </p:spPr>
        <p:txBody>
          <a:bodyPr wrap="square" lIns="36000" tIns="0" rIns="0" bIns="0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популяризации практик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креативного повторного использования устаревших и ненужных вещей в домашних условиях без промышленной переработки способствует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062CDF6-83A3-44DC-8119-7B53294B1B2F}"/>
              </a:ext>
            </a:extLst>
          </p:cNvPr>
          <p:cNvSpPr txBox="1"/>
          <p:nvPr/>
        </p:nvSpPr>
        <p:spPr>
          <a:xfrm>
            <a:off x="5899900" y="6394974"/>
            <a:ext cx="4924739" cy="10156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вещей. Н.П.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Коноплёва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«Просвещение», Москва, 1993 год.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О.В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«Лучшие идеи для домашней мастерской: игрушки, подарки, предметы, интерьер», М.,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Полиграфиздат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Хотунцев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Ю.Л « Человек, технологии, окружающая среда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2001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7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2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7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2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7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2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9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7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4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2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95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97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7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2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7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4200"/>
                            </p:stCondLst>
                            <p:childTnLst>
                              <p:par>
                                <p:cTn id="129" presetID="27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1" grpId="0" animBg="1"/>
      <p:bldP spid="19" grpId="0" animBg="1"/>
      <p:bldP spid="58" grpId="0"/>
      <p:bldP spid="64" grpId="0" uiExpand="1" build="p" animBg="1"/>
      <p:bldP spid="11" grpId="0"/>
      <p:bldP spid="49" grpId="0"/>
      <p:bldP spid="66" grpId="0" animBg="1"/>
      <p:bldP spid="83" grpId="0" animBg="1"/>
      <p:bldP spid="95" grpId="0"/>
      <p:bldP spid="8" grpId="0" animBg="1"/>
      <p:bldP spid="73" grpId="0" animBg="1"/>
      <p:bldP spid="46" grpId="0" animBg="1"/>
      <p:bldP spid="45" grpId="0" animBg="1"/>
      <p:bldP spid="75" grpId="0" animBg="1"/>
      <p:bldP spid="72" grpId="0" animBg="1"/>
      <p:bldP spid="14" grpId="0" animBg="1"/>
      <p:bldP spid="38" grpId="0"/>
      <p:bldP spid="96" grpId="0" animBg="1"/>
      <p:bldP spid="9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292</Words>
  <Application>Microsoft Office PowerPoint</Application>
  <PresentationFormat>Произвольный</PresentationFormat>
  <Paragraphs>38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Josan</dc:creator>
  <cp:lastModifiedBy>Teacher</cp:lastModifiedBy>
  <cp:revision>86</cp:revision>
  <dcterms:created xsi:type="dcterms:W3CDTF">2023-02-21T19:28:45Z</dcterms:created>
  <dcterms:modified xsi:type="dcterms:W3CDTF">2025-10-02T11:40:08Z</dcterms:modified>
</cp:coreProperties>
</file>