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801350" cy="7200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A69"/>
    <a:srgbClr val="993366"/>
    <a:srgbClr val="CDB56F"/>
    <a:srgbClr val="000000"/>
    <a:srgbClr val="DEB891"/>
    <a:srgbClr val="5C6D5F"/>
    <a:srgbClr val="E6CCB5"/>
    <a:srgbClr val="003E8A"/>
    <a:srgbClr val="0097C8"/>
    <a:srgbClr val="03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-1410" y="-210"/>
      </p:cViewPr>
      <p:guideLst>
        <p:guide orient="horz" pos="2268"/>
        <p:guide pos="340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18:23:18.3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810A-FF52-47CC-93D2-B7C4035231F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5A86-E582-4A07-A93C-210D8C419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85A86-E582-4A07-A93C-210D8C419E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9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BAFFA8-BEF6-B759-C2FC-FA020784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69" y="1178481"/>
            <a:ext cx="8101013" cy="25069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DC495C-EB75-06EC-2D79-CE4FD513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69" y="3782140"/>
            <a:ext cx="8101013" cy="1738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8290E-A50D-B79F-CDD5-639559CF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ECEE0B-503E-7564-462D-1F82A383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992D97-E878-D5C0-1C20-3F22D8F6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181678-9A8D-6A02-12BD-1787F969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4A5EEB-D987-73B9-C8F3-3586E40F8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C18910-1C9C-03F2-F980-C0FE9F3E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AAA9D7-8A8B-DD6E-8C1B-32379625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21A5C6-ADF3-BDEA-2B1B-DF5D2C42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7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3D621D8-32CC-2C66-9504-4BA98C4FB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83381"/>
            <a:ext cx="2329041" cy="61024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B85825-9D68-DA1A-0E2C-265B626A1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83381"/>
            <a:ext cx="6852106" cy="61024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A1B284-E54E-1AD5-BBBB-FC5C2563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CF930B-3F47-9EF2-B73E-260590F1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391A92-EB05-220E-0820-EA470D7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0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35A8A6-5BE2-BEA8-18F5-E143672C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B74747-80F8-440B-576C-597A54CE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406C8C-8246-50E1-35DF-3CFFE04A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783A34-B811-7B70-937A-8C8ECFAD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CC815F-3CCE-E9AD-3137-48AA35EA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A94EB9-E566-DC72-ECA9-34D76B97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95225"/>
            <a:ext cx="9316164" cy="2995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C5676A-23C3-88C2-EEA4-5FA87EF87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818937"/>
            <a:ext cx="9316164" cy="15751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7AB5B5-F2A3-E7D8-FAA1-0F117C2D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FAA733-CB01-1B66-2ED5-795FE1BB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43CBB-1AD0-13E3-489C-904ABC01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2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8C8259-5FE3-F85E-E7F7-5522E9B6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26B452-4476-E66A-9EE6-510B72FF8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916906"/>
            <a:ext cx="4590574" cy="456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3E5C49-E5A7-D91E-28B2-B8CEBF332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916906"/>
            <a:ext cx="4590574" cy="456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6D2461-2B28-01FA-D463-47A78690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DB9FCF-067D-DCC3-15C6-0C912601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36B5BE-8C93-670C-CBB8-FCDFB33C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E9D90D-A67A-F5CF-7D22-868F6597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83382"/>
            <a:ext cx="9316164" cy="139184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1517AF-4771-F7DF-6907-38763C6CD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0" y="1765221"/>
            <a:ext cx="4569477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21EE24-50E0-272E-8B80-454DB9C3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00" y="2630329"/>
            <a:ext cx="4569477" cy="38688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56129F6-C667-651D-743C-64D968371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765221"/>
            <a:ext cx="4591981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2319175-D051-6F8E-32C7-D944AF843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630329"/>
            <a:ext cx="4591981" cy="38688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752CC1-04F1-93E3-221B-0F3749D9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68CED3-D012-120E-539E-3E6D867C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BBEBFA-30A3-1502-B419-7894ED4D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0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6F98EF-616C-A386-7405-238C4EA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936ED1-4671-D026-99B3-A7EF4C99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4CD47A6-057F-F6CA-F01F-EB958FB0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F1C682-3D87-7670-B6FA-4EB66FC8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5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D54A63E-351D-E51B-28BC-82C867BC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CA94AA7-E0BB-7DD6-2C00-E3AFC189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3A5891-6965-02F1-4B0C-1270BAC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193A18-9B41-F25A-09D0-71BAD51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80060"/>
            <a:ext cx="3483716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2FD78C-285F-A6C8-1E84-204A7ACF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1" y="1036797"/>
            <a:ext cx="5468183" cy="51173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1ED765-2FD7-7D13-A4E8-5DD473A72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160270"/>
            <a:ext cx="3483716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D8BB6B-D7E3-B706-4A9F-7F82F09A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66D28-6B2C-E250-85D0-0ABF0ECF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C2CA3E-9642-F804-B561-249714CA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1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42B4CA-AE6E-0FDE-5664-667229C6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80060"/>
            <a:ext cx="3483716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CCA0F6-4166-7186-1721-E7EC94D95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1" y="1036797"/>
            <a:ext cx="5468183" cy="5117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DF38D5-73A6-B387-1EDC-ACCB2ED42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160270"/>
            <a:ext cx="3483716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207155D-E549-5698-5090-0CBA4CB8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E7B76D-C4F8-38F8-A4AF-16FEC491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7C276D-0E0E-E73C-1357-D3D5AA1E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A286FD-8299-B5B1-E216-8E6B159F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83382"/>
            <a:ext cx="9316164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68DAC7-D892-9813-3B76-A530904C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916906"/>
            <a:ext cx="9316164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5A0E48-D0E5-8032-FC95-7E85885AA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674168"/>
            <a:ext cx="243030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3C6D5-EC51-47F7-B485-ED5B86B8784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9F10D2-9877-B963-0272-71BAE54F7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674168"/>
            <a:ext cx="3645456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6AD806-8E98-05F0-3949-18B3AB7B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674168"/>
            <a:ext cx="243030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FB862-33C1-4E6C-8313-F8262800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customXml" Target="../ink/ink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084E3F3-61A0-4A32-63A9-8B4AC44D8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9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328"/>
            <a:ext cx="10801351" cy="7223986"/>
          </a:xfrm>
          <a:prstGeom prst="rect">
            <a:avLst/>
          </a:prstGeom>
          <a:solidFill>
            <a:srgbClr val="000000">
              <a:alpha val="40000"/>
            </a:srgbClr>
          </a:solidFill>
        </p:spPr>
      </p:pic>
      <p:grpSp>
        <p:nvGrpSpPr>
          <p:cNvPr id="40" name="Группа 39"/>
          <p:cNvGrpSpPr/>
          <p:nvPr/>
        </p:nvGrpSpPr>
        <p:grpSpPr>
          <a:xfrm>
            <a:off x="61641" y="76271"/>
            <a:ext cx="10739709" cy="654915"/>
            <a:chOff x="61641" y="76271"/>
            <a:chExt cx="10739709" cy="65491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186F4C21-B3B4-5BCB-527B-8E45F83B8BE5}"/>
                </a:ext>
              </a:extLst>
            </p:cNvPr>
            <p:cNvSpPr/>
            <p:nvPr/>
          </p:nvSpPr>
          <p:spPr>
            <a:xfrm>
              <a:off x="61641" y="76271"/>
              <a:ext cx="10652994" cy="6549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AC67766-827B-5E0B-2F56-7662BB091CC4}"/>
                </a:ext>
              </a:extLst>
            </p:cNvPr>
            <p:cNvSpPr txBox="1"/>
            <p:nvPr/>
          </p:nvSpPr>
          <p:spPr>
            <a:xfrm>
              <a:off x="61641" y="142118"/>
              <a:ext cx="107397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ХЛАДАГЕНТЫ: ОТ ВРЕДА К ЗАЩИТЕ ПЛАНЕТЫ</a:t>
              </a:r>
              <a:endPara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17359" y="1875903"/>
            <a:ext cx="2535132" cy="2942025"/>
            <a:chOff x="117359" y="1875903"/>
            <a:chExt cx="2535132" cy="29420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ED72D95E-D999-A492-0780-BA8652993968}"/>
                </a:ext>
              </a:extLst>
            </p:cNvPr>
            <p:cNvSpPr/>
            <p:nvPr/>
          </p:nvSpPr>
          <p:spPr>
            <a:xfrm>
              <a:off x="117359" y="1875903"/>
              <a:ext cx="2510106" cy="2942025"/>
            </a:xfrm>
            <a:prstGeom prst="roundRect">
              <a:avLst>
                <a:gd name="adj" fmla="val 5475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D6256DC-3308-7848-B04A-0BFE5DB4CAE9}"/>
                </a:ext>
              </a:extLst>
            </p:cNvPr>
            <p:cNvSpPr txBox="1"/>
            <p:nvPr/>
          </p:nvSpPr>
          <p:spPr>
            <a:xfrm>
              <a:off x="143168" y="2403685"/>
              <a:ext cx="250932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Повысить уровень знаний будущих техников о безопасных для природы хладагентах для сокращения экологического ущерба.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2388" y="783043"/>
            <a:ext cx="6493229" cy="1042398"/>
            <a:chOff x="72388" y="783043"/>
            <a:chExt cx="6493229" cy="104239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8DD1E8F3-44EB-671B-F9D8-57D395255816}"/>
                </a:ext>
              </a:extLst>
            </p:cNvPr>
            <p:cNvSpPr/>
            <p:nvPr/>
          </p:nvSpPr>
          <p:spPr>
            <a:xfrm>
              <a:off x="118140" y="783043"/>
              <a:ext cx="6447477" cy="1042398"/>
            </a:xfrm>
            <a:prstGeom prst="roundRect">
              <a:avLst>
                <a:gd name="adj" fmla="val 11878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C2B783F-7AC5-7B4E-ADED-F61111779B1F}"/>
                </a:ext>
              </a:extLst>
            </p:cNvPr>
            <p:cNvSpPr txBox="1"/>
            <p:nvPr/>
          </p:nvSpPr>
          <p:spPr>
            <a:xfrm>
              <a:off x="72388" y="1173497"/>
              <a:ext cx="64789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Незнание будущих техников о безопасных для природы хладагентах мешает решению экологических проблем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1071" y="4914791"/>
            <a:ext cx="2758828" cy="2371834"/>
            <a:chOff x="116215" y="4942093"/>
            <a:chExt cx="2581335" cy="2273768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2017A46A-9483-127C-422C-70BA9D4FB615}"/>
                </a:ext>
              </a:extLst>
            </p:cNvPr>
            <p:cNvSpPr/>
            <p:nvPr/>
          </p:nvSpPr>
          <p:spPr>
            <a:xfrm>
              <a:off x="117358" y="4942093"/>
              <a:ext cx="2532342" cy="2141371"/>
            </a:xfrm>
            <a:prstGeom prst="roundRect">
              <a:avLst>
                <a:gd name="adj" fmla="val 10086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FA20D00-CA1D-9A0D-007B-2DAB83B15CF8}"/>
                </a:ext>
              </a:extLst>
            </p:cNvPr>
            <p:cNvSpPr txBox="1"/>
            <p:nvPr/>
          </p:nvSpPr>
          <p:spPr>
            <a:xfrm>
              <a:off x="116215" y="5738533"/>
              <a:ext cx="2581335" cy="14773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Анализ литературы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Анкетирование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визуализации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презентации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Обобщение результатов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59767" y="4934851"/>
            <a:ext cx="3217573" cy="2239288"/>
            <a:chOff x="2757603" y="4942093"/>
            <a:chExt cx="3387217" cy="221358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="" xmlns:a16="http://schemas.microsoft.com/office/drawing/2014/main" id="{2BF337BA-8F99-8EC4-5848-5667E14A6046}"/>
                </a:ext>
              </a:extLst>
            </p:cNvPr>
            <p:cNvSpPr/>
            <p:nvPr/>
          </p:nvSpPr>
          <p:spPr>
            <a:xfrm>
              <a:off x="2757603" y="4942093"/>
              <a:ext cx="3387217" cy="2141371"/>
            </a:xfrm>
            <a:prstGeom prst="roundRect">
              <a:avLst>
                <a:gd name="adj" fmla="val 899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F621A5A-26A2-0690-9565-CF916114F528}"/>
                </a:ext>
              </a:extLst>
            </p:cNvPr>
            <p:cNvSpPr txBox="1"/>
            <p:nvPr/>
          </p:nvSpPr>
          <p:spPr>
            <a:xfrm>
              <a:off x="2757603" y="5307396"/>
              <a:ext cx="3325883" cy="18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Проведённое мероприятие повысило уровень знаний студентов о безопасных хладагентах, что создаёт основу для сокращения экологического ущерба в их будущей профессиональной </a:t>
              </a:r>
              <a:r>
                <a:rPr lang="ru-RU" sz="16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</a:t>
              </a:r>
              <a:endParaRPr lang="ru-RU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028376" y="5330631"/>
            <a:ext cx="2739728" cy="1801302"/>
            <a:chOff x="8008855" y="5319471"/>
            <a:chExt cx="2739728" cy="180130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="" xmlns:a16="http://schemas.microsoft.com/office/drawing/2014/main" id="{37546C74-062A-552C-0927-5C0C52E10904}"/>
                </a:ext>
              </a:extLst>
            </p:cNvPr>
            <p:cNvSpPr/>
            <p:nvPr/>
          </p:nvSpPr>
          <p:spPr>
            <a:xfrm>
              <a:off x="8016445" y="5319471"/>
              <a:ext cx="2732138" cy="1801302"/>
            </a:xfrm>
            <a:prstGeom prst="roundRect">
              <a:avLst>
                <a:gd name="adj" fmla="val 10470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A3A1485-E692-E620-D276-11F9A8386C48}"/>
                </a:ext>
              </a:extLst>
            </p:cNvPr>
            <p:cNvSpPr txBox="1"/>
            <p:nvPr/>
          </p:nvSpPr>
          <p:spPr>
            <a:xfrm>
              <a:off x="8008855" y="5778576"/>
              <a:ext cx="2714079" cy="1338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28600" indent="-228600" algn="just">
                <a:buFont typeface="+mj-lt"/>
                <a:buAutoNum type="arabicPeriod"/>
              </a:pPr>
              <a:r>
                <a:rPr 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Румянцев Ю.Д., Холодильная техника: </a:t>
              </a:r>
              <a:r>
                <a:rPr lang="ru-RU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Учеб.для</a:t>
              </a:r>
              <a:r>
                <a:rPr 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вузов. – СПб.: Изд-во «Профессия», 2005.-360 с., ил. 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Холодильна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техніка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технологія</a:t>
              </a:r>
              <a:r>
                <a:rPr 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Refrigeration 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 and technology : 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наук.-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журн. / 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Засновник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Одес. 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акад. холоду ; гол. ред. М. Г. 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Хмельнюк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Одеса : ОДАХ, 2021. – Т. 57, </a:t>
              </a:r>
              <a:r>
                <a:rPr lang="ru-RU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 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https://surl.li/nukhlm</a:t>
              </a:r>
              <a:endParaRPr 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BE0C8DFD-D896-40AE-BF7E-A9787D4B518C}"/>
                  </a:ext>
                </a:extLst>
              </p14:cNvPr>
              <p14:cNvContentPartPr/>
              <p14:nvPr/>
            </p14:nvContentPartPr>
            <p14:xfrm>
              <a:off x="7551947" y="2819040"/>
              <a:ext cx="360" cy="36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E0C8DFD-D896-40AE-BF7E-A9787D4B51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4925" y="2846592"/>
                <a:ext cx="31894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Группа 50"/>
          <p:cNvGrpSpPr/>
          <p:nvPr/>
        </p:nvGrpSpPr>
        <p:grpSpPr>
          <a:xfrm>
            <a:off x="6673248" y="781712"/>
            <a:ext cx="3012066" cy="899617"/>
            <a:chOff x="6673248" y="781712"/>
            <a:chExt cx="3012066" cy="899617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="" xmlns:a16="http://schemas.microsoft.com/office/drawing/2014/main" id="{AE781C1C-2313-4467-B2A3-CC2C27E95CB6}"/>
                </a:ext>
              </a:extLst>
            </p:cNvPr>
            <p:cNvSpPr/>
            <p:nvPr/>
          </p:nvSpPr>
          <p:spPr>
            <a:xfrm>
              <a:off x="6673248" y="781712"/>
              <a:ext cx="3012066" cy="899617"/>
            </a:xfrm>
            <a:prstGeom prst="roundRect">
              <a:avLst>
                <a:gd name="adj" fmla="val 16834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7C759190-1B5B-40E4-A4D1-9647B9E60996}"/>
                </a:ext>
              </a:extLst>
            </p:cNvPr>
            <p:cNvSpPr txBox="1"/>
            <p:nvPr/>
          </p:nvSpPr>
          <p:spPr>
            <a:xfrm>
              <a:off x="6673248" y="809778"/>
              <a:ext cx="3012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Авторы: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Анисимов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Е.Д., Влас Д.,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Шилин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Н.В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Черниговский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П.В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.- студенты гр. 403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Руководитель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Армаш А.С., ГОУ СПО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«ПКТУ»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52645" y="5368964"/>
            <a:ext cx="2143583" cy="1791957"/>
            <a:chOff x="5958394" y="5330631"/>
            <a:chExt cx="2143583" cy="1791957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="" xmlns:a16="http://schemas.microsoft.com/office/drawing/2014/main" id="{C01BDDE0-0AB5-4EAE-914E-BBF69E2B2328}"/>
                </a:ext>
              </a:extLst>
            </p:cNvPr>
            <p:cNvSpPr/>
            <p:nvPr/>
          </p:nvSpPr>
          <p:spPr>
            <a:xfrm>
              <a:off x="5977340" y="5330631"/>
              <a:ext cx="2039105" cy="1790141"/>
            </a:xfrm>
            <a:prstGeom prst="roundRect">
              <a:avLst>
                <a:gd name="adj" fmla="val 10409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A84EA05-C029-49C1-A9F4-252A5A80B25C}"/>
                </a:ext>
              </a:extLst>
            </p:cNvPr>
            <p:cNvSpPr txBox="1"/>
            <p:nvPr/>
          </p:nvSpPr>
          <p:spPr>
            <a:xfrm>
              <a:off x="5958394" y="5799149"/>
              <a:ext cx="214358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Анисимов </a:t>
              </a:r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Е.Д. - название постера, проблемы,  цели, плана, методов.</a:t>
              </a:r>
            </a:p>
            <a:p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Черниговский  П.В. -проведение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онлайн-анкетирования.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 Д. - создание видеоролика, дизайн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постера., обобщение </a:t>
              </a:r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результатов.</a:t>
              </a:r>
            </a:p>
            <a:p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Шилин Н.В. - подготовка фотографий, проведение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беседы со студентами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1,-3  </a:t>
              </a:r>
            </a:p>
            <a:p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курса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данной специальности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06466" y="1851460"/>
            <a:ext cx="3900420" cy="2942024"/>
            <a:chOff x="3061610" y="1828338"/>
            <a:chExt cx="3725684" cy="3041315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82CF6BC5-40D6-935C-1313-B20E8E26EE7A}"/>
                </a:ext>
              </a:extLst>
            </p:cNvPr>
            <p:cNvSpPr/>
            <p:nvPr/>
          </p:nvSpPr>
          <p:spPr>
            <a:xfrm>
              <a:off x="3061612" y="1828338"/>
              <a:ext cx="3725682" cy="3041315"/>
            </a:xfrm>
            <a:prstGeom prst="roundRect">
              <a:avLst>
                <a:gd name="adj" fmla="val 4730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607D799-F620-D976-BFA9-6B61FBA1045E}"/>
                </a:ext>
              </a:extLst>
            </p:cNvPr>
            <p:cNvSpPr txBox="1"/>
            <p:nvPr/>
          </p:nvSpPr>
          <p:spPr>
            <a:xfrm>
              <a:off x="3061610" y="2240959"/>
              <a:ext cx="3725683" cy="260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Изучить литературу 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интернет-ресурсы </a:t>
              </a:r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специальности </a:t>
              </a:r>
              <a:r>
                <a:rPr lang="ru-RU" sz="175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75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 1).</a:t>
              </a:r>
            </a:p>
            <a:p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Исследовать осведомленность 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студентов младших курсов о хладагентах через </a:t>
              </a:r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онлайн-анкетирование (</a:t>
              </a:r>
              <a:r>
                <a:rPr lang="ru-RU" sz="175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 </a:t>
              </a:r>
              <a:r>
                <a:rPr lang="ru-RU" sz="175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750" dirty="0" smtClean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рис.4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1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Создать 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видеоролик (рис. 4). </a:t>
              </a:r>
              <a:endParaRPr lang="ru-RU" sz="1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Провести  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беседу  со студентами</a:t>
              </a:r>
            </a:p>
            <a:p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1-2 курса (</a:t>
              </a:r>
              <a:r>
                <a:rPr lang="ru-RU" sz="1750" dirty="0" smtClean="0">
                  <a:solidFill>
                    <a:srgbClr val="B18A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</a:t>
              </a:r>
              <a:r>
                <a:rPr lang="ru-RU" sz="1750" dirty="0" smtClean="0">
                  <a:solidFill>
                    <a:srgbClr val="B18A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3</a:t>
              </a:r>
              <a:r>
                <a:rPr lang="ru-RU" sz="17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17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7638BF0-FEB8-4571-86C6-2595DBE7F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03" y="4942093"/>
            <a:ext cx="409403" cy="45987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34716" y="1669420"/>
            <a:ext cx="2972414" cy="1900336"/>
            <a:chOff x="6729479" y="1886217"/>
            <a:chExt cx="2862983" cy="187574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="" xmlns:a16="http://schemas.microsoft.com/office/drawing/2014/main" id="{B40E3778-A94E-4D4B-ABA3-DF7887B7C7C8}"/>
                </a:ext>
              </a:extLst>
            </p:cNvPr>
            <p:cNvSpPr/>
            <p:nvPr/>
          </p:nvSpPr>
          <p:spPr>
            <a:xfrm>
              <a:off x="6729479" y="1886217"/>
              <a:ext cx="2862983" cy="1863987"/>
            </a:xfrm>
            <a:prstGeom prst="roundRect">
              <a:avLst>
                <a:gd name="adj" fmla="val 6192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02CDE39-2DD4-4CB2-8357-5FE271965C7D}"/>
                </a:ext>
              </a:extLst>
            </p:cNvPr>
            <p:cNvSpPr txBox="1"/>
            <p:nvPr/>
          </p:nvSpPr>
          <p:spPr>
            <a:xfrm>
              <a:off x="6879616" y="3429533"/>
              <a:ext cx="2687559" cy="33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Рис.1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Изучение </a:t>
              </a:r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литературы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861874" y="1979076"/>
              <a:ext cx="2687559" cy="1461892"/>
              <a:chOff x="6857599" y="1979076"/>
              <a:chExt cx="2687559" cy="146189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599" y="1979076"/>
                <a:ext cx="1045340" cy="1450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0529" y="1979076"/>
                <a:ext cx="1644629" cy="1461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219784" y="809779"/>
            <a:ext cx="6228641" cy="4616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219784" y="1942020"/>
            <a:ext cx="230525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2750790" y="1876623"/>
            <a:ext cx="382648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124967" y="4994295"/>
            <a:ext cx="255061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реализации проекта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2906465" y="4979670"/>
            <a:ext cx="2924175" cy="384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6025227" y="5401970"/>
            <a:ext cx="1931831" cy="384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в команде</a:t>
            </a:r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C2B783F-7AC5-7B4E-ADED-F61111779B1F}"/>
              </a:ext>
            </a:extLst>
          </p:cNvPr>
          <p:cNvSpPr txBox="1"/>
          <p:nvPr/>
        </p:nvSpPr>
        <p:spPr>
          <a:xfrm>
            <a:off x="8096228" y="5364391"/>
            <a:ext cx="2618407" cy="384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blob:https://xn--80affa3aj0al.xn--80asehdb/ecee8e07-97ff-4c03-860e-0a19fc7a12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5961916" y="3599272"/>
            <a:ext cx="2526130" cy="1748966"/>
            <a:chOff x="5961916" y="3599272"/>
            <a:chExt cx="2526130" cy="1748966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="" xmlns:a16="http://schemas.microsoft.com/office/drawing/2014/main" id="{01CEFA0E-C4AE-4F72-920E-3E3718D29F21}"/>
                </a:ext>
              </a:extLst>
            </p:cNvPr>
            <p:cNvSpPr/>
            <p:nvPr/>
          </p:nvSpPr>
          <p:spPr>
            <a:xfrm>
              <a:off x="6114060" y="3599272"/>
              <a:ext cx="2221844" cy="1748966"/>
            </a:xfrm>
            <a:prstGeom prst="roundRect">
              <a:avLst>
                <a:gd name="adj" fmla="val 7632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E672D94-A042-478A-8FEC-FC92A1B5277D}"/>
                </a:ext>
              </a:extLst>
            </p:cNvPr>
            <p:cNvSpPr txBox="1"/>
            <p:nvPr/>
          </p:nvSpPr>
          <p:spPr>
            <a:xfrm>
              <a:off x="5961916" y="4998108"/>
              <a:ext cx="2526130" cy="29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Рис.2</a:t>
              </a:r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Онлайн-анкетирование</a:t>
              </a:r>
              <a:endPara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3658004"/>
              <a:ext cx="2057399" cy="139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8338882" y="3567444"/>
            <a:ext cx="2536495" cy="1736951"/>
            <a:chOff x="8338882" y="3567444"/>
            <a:chExt cx="2536495" cy="1736951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="" xmlns:a16="http://schemas.microsoft.com/office/drawing/2014/main" id="{19416831-B4DB-496B-A0D8-8083C309AB53}"/>
                </a:ext>
              </a:extLst>
            </p:cNvPr>
            <p:cNvSpPr/>
            <p:nvPr/>
          </p:nvSpPr>
          <p:spPr>
            <a:xfrm>
              <a:off x="8338882" y="3567444"/>
              <a:ext cx="2440122" cy="1736951"/>
            </a:xfrm>
            <a:prstGeom prst="roundRect">
              <a:avLst>
                <a:gd name="adj" fmla="val 7358"/>
              </a:avLst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4E8D815-F9AA-4D13-9053-417E6E4BE2B7}"/>
                </a:ext>
              </a:extLst>
            </p:cNvPr>
            <p:cNvSpPr txBox="1"/>
            <p:nvPr/>
          </p:nvSpPr>
          <p:spPr>
            <a:xfrm>
              <a:off x="8383715" y="4959592"/>
              <a:ext cx="2491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>
                  <a:solidFill>
                    <a:srgbClr val="B18A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Рис.3 </a:t>
              </a:r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Беседа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74"/>
            <a:stretch/>
          </p:blipFill>
          <p:spPr bwMode="auto">
            <a:xfrm>
              <a:off x="8395074" y="3624706"/>
              <a:ext cx="1169353" cy="729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6850" y="3928875"/>
              <a:ext cx="1202154" cy="905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074" y="4354026"/>
              <a:ext cx="1163869" cy="69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8886826" y="630397"/>
            <a:ext cx="2647950" cy="2886588"/>
            <a:chOff x="8886826" y="630397"/>
            <a:chExt cx="2647950" cy="2886588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F37379BE-E53B-473F-8B23-57B90FDE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826" y="630397"/>
              <a:ext cx="2647950" cy="288658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9722902" y="2959992"/>
              <a:ext cx="10452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 smtClean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Рис.4</a:t>
              </a:r>
              <a:r>
                <a:rPr lang="ru-RU" sz="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Материалы по проекту</a:t>
              </a:r>
              <a:endParaRPr lang="ru-RU" sz="800" dirty="0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274" y="2145649"/>
              <a:ext cx="817053" cy="817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1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15497</TotalTime>
  <Words>312</Words>
  <Application>Microsoft Office PowerPoint</Application>
  <PresentationFormat>Произвольный</PresentationFormat>
  <Paragraphs>33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Влас</dc:creator>
  <cp:lastModifiedBy>Alena Armas</cp:lastModifiedBy>
  <cp:revision>83</cp:revision>
  <dcterms:created xsi:type="dcterms:W3CDTF">2025-09-17T16:19:45Z</dcterms:created>
  <dcterms:modified xsi:type="dcterms:W3CDTF">2025-10-09T14:22:16Z</dcterms:modified>
</cp:coreProperties>
</file>