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79976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" userDrawn="1">
          <p15:clr>
            <a:srgbClr val="A4A3A4"/>
          </p15:clr>
        </p15:guide>
        <p15:guide id="2" pos="71" userDrawn="1">
          <p15:clr>
            <a:srgbClr val="A4A3A4"/>
          </p15:clr>
        </p15:guide>
        <p15:guide id="3" pos="6747" userDrawn="1">
          <p15:clr>
            <a:srgbClr val="A4A3A4"/>
          </p15:clr>
        </p15:guide>
        <p15:guide id="4" orient="horz" pos="4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450D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264" y="210"/>
      </p:cViewPr>
      <p:guideLst>
        <p:guide orient="horz" pos="23"/>
        <p:guide pos="71"/>
        <p:guide pos="6747"/>
        <p:guide orient="horz" pos="4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5B59-0E1B-4FAE-B70E-5F3B91DE1FD3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F57C-3DE5-4841-A91D-5A25FDA4C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6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F57C-3DE5-4841-A91D-5A25FDA4CE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8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19605" indent="0" algn="ctr">
              <a:buNone/>
              <a:defRPr sz="1680"/>
            </a:lvl5pPr>
            <a:lvl6pPr marL="2399665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6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19605" indent="0">
              <a:buNone/>
              <a:defRPr sz="1680" b="1"/>
            </a:lvl5pPr>
            <a:lvl6pPr marL="2399665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19605" indent="0">
              <a:buNone/>
              <a:defRPr sz="1680" b="1"/>
            </a:lvl5pPr>
            <a:lvl6pPr marL="2399665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19605" indent="0">
              <a:buNone/>
              <a:defRPr sz="1050"/>
            </a:lvl5pPr>
            <a:lvl6pPr marL="2399665" indent="0">
              <a:buNone/>
              <a:defRPr sz="1050"/>
            </a:lvl6pPr>
            <a:lvl7pPr marL="2879725" indent="0">
              <a:buNone/>
              <a:defRPr sz="1050"/>
            </a:lvl7pPr>
            <a:lvl8pPr marL="3359785" indent="0">
              <a:buNone/>
              <a:defRPr sz="1050"/>
            </a:lvl8pPr>
            <a:lvl9pPr marL="383984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19605" indent="0">
              <a:buNone/>
              <a:defRPr sz="2100"/>
            </a:lvl5pPr>
            <a:lvl6pPr marL="2399665" indent="0">
              <a:buNone/>
              <a:defRPr sz="2100"/>
            </a:lvl6pPr>
            <a:lvl7pPr marL="2879725" indent="0">
              <a:buNone/>
              <a:defRPr sz="2100"/>
            </a:lvl7pPr>
            <a:lvl8pPr marL="3359785" indent="0">
              <a:buNone/>
              <a:defRPr sz="2100"/>
            </a:lvl8pPr>
            <a:lvl9pPr marL="3839845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19605" indent="0">
              <a:buNone/>
              <a:defRPr sz="1050"/>
            </a:lvl5pPr>
            <a:lvl6pPr marL="2399665" indent="0">
              <a:buNone/>
              <a:defRPr sz="1050"/>
            </a:lvl6pPr>
            <a:lvl7pPr marL="2879725" indent="0">
              <a:buNone/>
              <a:defRPr sz="1050"/>
            </a:lvl7pPr>
            <a:lvl8pPr marL="3359785" indent="0">
              <a:buNone/>
              <a:defRPr sz="1050"/>
            </a:lvl8pPr>
            <a:lvl9pPr marL="383984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EF1D-43FC-49D3-9213-6D00334D78BE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960C-72A2-4B54-8686-037BC6F6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5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63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60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66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jpeg"/><Relationship Id="rId26" Type="http://schemas.openxmlformats.org/officeDocument/2006/relationships/image" Target="../media/image20.png"/><Relationship Id="rId3" Type="http://schemas.openxmlformats.org/officeDocument/2006/relationships/image" Target="../media/image1.jpeg"/><Relationship Id="rId21" Type="http://schemas.openxmlformats.org/officeDocument/2006/relationships/image" Target="../media/image15.png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17" Type="http://schemas.openxmlformats.org/officeDocument/2006/relationships/image" Target="../media/image11.jpe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4.jpe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24" Type="http://schemas.openxmlformats.org/officeDocument/2006/relationships/image" Target="../media/image18.jpe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23" Type="http://schemas.openxmlformats.org/officeDocument/2006/relationships/image" Target="../media/image17.jpeg"/><Relationship Id="rId28" Type="http://schemas.openxmlformats.org/officeDocument/2006/relationships/image" Target="../media/image22.jpeg"/><Relationship Id="rId10" Type="http://schemas.openxmlformats.org/officeDocument/2006/relationships/image" Target="../media/image7.png"/><Relationship Id="rId19" Type="http://schemas.openxmlformats.org/officeDocument/2006/relationships/image" Target="../media/image13.jpe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openxmlformats.org/officeDocument/2006/relationships/image" Target="../media/image16.jpe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4" y="562223"/>
            <a:ext cx="9381054" cy="6074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b="15636"/>
          <a:stretch>
            <a:fillRect/>
          </a:stretch>
        </p:blipFill>
        <p:spPr>
          <a:xfrm>
            <a:off x="1804" y="9340"/>
            <a:ext cx="12794713" cy="71961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780">
            <a:off x="-20339" y="-23157"/>
            <a:ext cx="5097338" cy="352239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98" y="19006"/>
            <a:ext cx="7289170" cy="45505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798">
            <a:off x="72290" y="3495147"/>
            <a:ext cx="5605918" cy="363021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030">
            <a:off x="5065179" y="4068542"/>
            <a:ext cx="6084337" cy="3886491"/>
          </a:xfrm>
          <a:prstGeom prst="rect">
            <a:avLst/>
          </a:prstGeom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4773" l="3305" r="98851">
                        <a14:foregroundMark x1="4167" y1="4318" x2="17816" y2="20227"/>
                        <a14:foregroundMark x1="17816" y1="20227" x2="18966" y2="21136"/>
                        <a14:foregroundMark x1="11063" y1="8182" x2="49425" y2="15455"/>
                        <a14:foregroundMark x1="49425" y1="15455" x2="50431" y2="16136"/>
                        <a14:foregroundMark x1="93822" y1="2500" x2="91523" y2="3409"/>
                        <a14:foregroundMark x1="94971" y1="45909" x2="94971" y2="52500"/>
                        <a14:foregroundMark x1="94971" y1="52500" x2="91236" y2="56136"/>
                        <a14:foregroundMark x1="91236" y1="56136" x2="89368" y2="56591"/>
                        <a14:foregroundMark x1="95833" y1="40000" x2="96264" y2="40455"/>
                        <a14:foregroundMark x1="99282" y1="57955" x2="96408" y2="51591"/>
                        <a14:foregroundMark x1="96408" y1="51591" x2="96408" y2="51591"/>
                        <a14:foregroundMark x1="96264" y1="39091" x2="96264" y2="39091"/>
                        <a14:foregroundMark x1="88075" y1="67045" x2="95546" y2="74318"/>
                        <a14:foregroundMark x1="95546" y1="74318" x2="95546" y2="74318"/>
                        <a14:foregroundMark x1="95115" y1="68864" x2="98420" y2="72500"/>
                        <a14:foregroundMark x1="98420" y1="72500" x2="98851" y2="78864"/>
                        <a14:foregroundMark x1="98851" y1="78864" x2="94397" y2="82500"/>
                        <a14:foregroundMark x1="94397" y1="82500" x2="91523" y2="82273"/>
                        <a14:foregroundMark x1="97989" y1="85000" x2="88649" y2="88409"/>
                        <a14:foregroundMark x1="86782" y1="81591" x2="54598" y2="76818"/>
                        <a14:foregroundMark x1="11351" y1="39091" x2="11063" y2="63409"/>
                        <a14:foregroundMark x1="11063" y1="63409" x2="11063" y2="63409"/>
                        <a14:foregroundMark x1="4454" y1="38182" x2="3448" y2="54318"/>
                        <a14:foregroundMark x1="3448" y1="54318" x2="5460" y2="69545"/>
                        <a14:foregroundMark x1="5460" y1="69545" x2="7040" y2="75455"/>
                        <a14:foregroundMark x1="7040" y1="75455" x2="10632" y2="78864"/>
                        <a14:foregroundMark x1="10632" y1="78864" x2="32902" y2="85000"/>
                        <a14:foregroundMark x1="6178" y1="86364" x2="12931" y2="91364"/>
                        <a14:foregroundMark x1="12931" y1="91364" x2="23563" y2="92955"/>
                        <a14:foregroundMark x1="23563" y1="92955" x2="31034" y2="91818"/>
                        <a14:foregroundMark x1="31034" y1="91818" x2="35489" y2="93636"/>
                        <a14:foregroundMark x1="35489" y1="93636" x2="38937" y2="88409"/>
                        <a14:foregroundMark x1="38937" y1="88409" x2="40517" y2="82500"/>
                        <a14:foregroundMark x1="40517" y1="82500" x2="40517" y2="81591"/>
                        <a14:foregroundMark x1="47126" y1="89318" x2="72989" y2="89318"/>
                        <a14:foregroundMark x1="96839" y1="94773" x2="7328" y2="94773"/>
                        <a14:foregroundMark x1="57328" y1="13409" x2="71264" y2="13409"/>
                        <a14:foregroundMark x1="71264" y1="13409" x2="76437" y2="15909"/>
                        <a14:foregroundMark x1="76437" y1="15909" x2="79023" y2="20909"/>
                        <a14:foregroundMark x1="79023" y1="20909" x2="81034" y2="28409"/>
                        <a14:foregroundMark x1="81034" y1="28409" x2="81178" y2="30909"/>
                        <a14:backgroundMark x1="96695" y1="5682" x2="96408" y2="13409"/>
                        <a14:backgroundMark x1="96408" y1="13409" x2="94109" y2="27273"/>
                        <a14:backgroundMark x1="89224" y1="1136" x2="89224" y2="1136"/>
                        <a14:backgroundMark x1="93391" y1="682" x2="93391" y2="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2" y="19005"/>
            <a:ext cx="10818505" cy="71699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4773" l="3305" r="98851">
                        <a14:foregroundMark x1="4167" y1="4318" x2="17816" y2="20227"/>
                        <a14:foregroundMark x1="17816" y1="20227" x2="18966" y2="21136"/>
                        <a14:foregroundMark x1="11063" y1="8182" x2="49425" y2="15455"/>
                        <a14:foregroundMark x1="49425" y1="15455" x2="50431" y2="16136"/>
                        <a14:foregroundMark x1="93822" y1="2500" x2="91523" y2="3409"/>
                        <a14:foregroundMark x1="94971" y1="45909" x2="94971" y2="52500"/>
                        <a14:foregroundMark x1="94971" y1="52500" x2="91236" y2="56136"/>
                        <a14:foregroundMark x1="91236" y1="56136" x2="89368" y2="56591"/>
                        <a14:foregroundMark x1="95833" y1="40000" x2="96264" y2="40455"/>
                        <a14:foregroundMark x1="99282" y1="57955" x2="96408" y2="51591"/>
                        <a14:foregroundMark x1="96408" y1="51591" x2="96408" y2="51591"/>
                        <a14:foregroundMark x1="96264" y1="39091" x2="96264" y2="39091"/>
                        <a14:foregroundMark x1="88075" y1="67045" x2="95546" y2="74318"/>
                        <a14:foregroundMark x1="95546" y1="74318" x2="95546" y2="74318"/>
                        <a14:foregroundMark x1="95115" y1="68864" x2="98420" y2="72500"/>
                        <a14:foregroundMark x1="98420" y1="72500" x2="98851" y2="78864"/>
                        <a14:foregroundMark x1="98851" y1="78864" x2="94397" y2="82500"/>
                        <a14:foregroundMark x1="94397" y1="82500" x2="91523" y2="82273"/>
                        <a14:foregroundMark x1="97989" y1="85000" x2="88649" y2="88409"/>
                        <a14:foregroundMark x1="86782" y1="81591" x2="54598" y2="76818"/>
                        <a14:foregroundMark x1="11351" y1="39091" x2="11063" y2="63409"/>
                        <a14:foregroundMark x1="11063" y1="63409" x2="11063" y2="63409"/>
                        <a14:foregroundMark x1="4454" y1="38182" x2="3448" y2="54318"/>
                        <a14:foregroundMark x1="3448" y1="54318" x2="5460" y2="69545"/>
                        <a14:foregroundMark x1="5460" y1="69545" x2="7040" y2="75455"/>
                        <a14:foregroundMark x1="7040" y1="75455" x2="10632" y2="78864"/>
                        <a14:foregroundMark x1="10632" y1="78864" x2="32902" y2="85000"/>
                        <a14:foregroundMark x1="6178" y1="86364" x2="12931" y2="91364"/>
                        <a14:foregroundMark x1="12931" y1="91364" x2="23563" y2="92955"/>
                        <a14:foregroundMark x1="23563" y1="92955" x2="31034" y2="91818"/>
                        <a14:foregroundMark x1="31034" y1="91818" x2="35489" y2="93636"/>
                        <a14:foregroundMark x1="35489" y1="93636" x2="38937" y2="88409"/>
                        <a14:foregroundMark x1="38937" y1="88409" x2="40517" y2="82500"/>
                        <a14:foregroundMark x1="40517" y1="82500" x2="40517" y2="81591"/>
                        <a14:foregroundMark x1="47126" y1="89318" x2="72989" y2="89318"/>
                        <a14:foregroundMark x1="96839" y1="94773" x2="7328" y2="94773"/>
                        <a14:foregroundMark x1="57328" y1="13409" x2="71264" y2="13409"/>
                        <a14:foregroundMark x1="71264" y1="13409" x2="76437" y2="15909"/>
                        <a14:foregroundMark x1="76437" y1="15909" x2="79023" y2="20909"/>
                        <a14:foregroundMark x1="79023" y1="20909" x2="81034" y2="28409"/>
                        <a14:foregroundMark x1="81034" y1="28409" x2="81178" y2="30909"/>
                        <a14:backgroundMark x1="96695" y1="5682" x2="96408" y2="13409"/>
                        <a14:backgroundMark x1="96408" y1="13409" x2="94109" y2="27273"/>
                        <a14:backgroundMark x1="89224" y1="1136" x2="89224" y2="1136"/>
                        <a14:backgroundMark x1="93391" y1="682" x2="93391" y2="682"/>
                      </a14:backgroundRemoval>
                    </a14:imgEffect>
                    <a14:imgEffect>
                      <a14:brightnessContrast bright="45000" contrast="39000"/>
                    </a14:imgEffect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" y="47868"/>
            <a:ext cx="10800080" cy="736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-49165" y="114248"/>
            <a:ext cx="10801146" cy="637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ПОДВИГИ ЛЮДЕЙ, ИЗБРАВШИХ </a:t>
            </a:r>
            <a:endParaRPr lang="en-US" sz="28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САМУЮ МИРНУЮ ИЗ ПРОФЕССИЙ</a:t>
            </a:r>
          </a:p>
        </p:txBody>
      </p:sp>
      <p:pic>
        <p:nvPicPr>
          <p:cNvPr id="56" name="Picture 4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727" y="-115324"/>
            <a:ext cx="1030691" cy="10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77" b="97385" l="462" r="97538">
                        <a14:foregroundMark x1="6923" y1="38154" x2="6923" y2="38154"/>
                        <a14:foregroundMark x1="3846" y1="36923" x2="8000" y2="38154"/>
                        <a14:foregroundMark x1="2154" y1="36154" x2="8615" y2="38308"/>
                        <a14:foregroundMark x1="48923" y1="5385" x2="49692" y2="14000"/>
                        <a14:foregroundMark x1="50615" y1="4308" x2="55538" y2="19692"/>
                        <a14:foregroundMark x1="44154" y1="17385" x2="49692" y2="3077"/>
                        <a14:foregroundMark x1="90308" y1="42000" x2="82923" y2="36154"/>
                        <a14:foregroundMark x1="82923" y1="36154" x2="81077" y2="35538"/>
                        <a14:foregroundMark x1="91846" y1="64923" x2="90000" y2="59538"/>
                        <a14:foregroundMark x1="78769" y1="12923" x2="78769" y2="12923"/>
                        <a14:foregroundMark x1="46615" y1="91538" x2="54154" y2="87231"/>
                        <a14:foregroundMark x1="49077" y1="97692" x2="52154" y2="86462"/>
                        <a14:foregroundMark x1="70615" y1="15231" x2="77077" y2="13538"/>
                        <a14:foregroundMark x1="77077" y1="13231" x2="70154" y2="16308"/>
                        <a14:foregroundMark x1="39692" y1="69692" x2="51077" y2="71385"/>
                        <a14:foregroundMark x1="51077" y1="71385" x2="60923" y2="69077"/>
                        <a14:foregroundMark x1="60923" y1="69077" x2="61231" y2="69077"/>
                        <a14:foregroundMark x1="54769" y1="14615" x2="54769" y2="14615"/>
                        <a14:foregroundMark x1="769" y1="35231" x2="769" y2="35231"/>
                        <a14:foregroundMark x1="96615" y1="36615" x2="85692" y2="36154"/>
                        <a14:foregroundMark x1="97538" y1="35231" x2="88308" y2="35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4" y="27657"/>
            <a:ext cx="715533" cy="7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976290" y="691276"/>
            <a:ext cx="209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43423" y="1084406"/>
            <a:ext cx="5678552" cy="4524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ts val="1470"/>
              </a:lnSpc>
            </a:pP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сведения о медицинских работниках – героях ВОВ,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уроженцах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жителях современного Приднестровья.</a:t>
            </a:r>
            <a:endParaRPr lang="ru-RU" sz="15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7787" y="574120"/>
            <a:ext cx="207095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79590" y="937295"/>
            <a:ext cx="4686190" cy="795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70"/>
              </a:lnSpc>
            </a:pP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исторических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и медсестер в годы ВОВ  должны стать достоянием потомков и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 служить примером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будущих медицинских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  <a:endParaRPr lang="ru-RU" sz="15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904677" y="1415374"/>
            <a:ext cx="4351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043423" y="1810031"/>
            <a:ext cx="5664402" cy="17234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470"/>
              </a:lnSpc>
              <a:buAutoNum type="arabicPeriod"/>
            </a:pP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 музее медицины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Приднестровья.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(Рис. 1)</a:t>
            </a:r>
          </a:p>
          <a:p>
            <a:pPr>
              <a:lnSpc>
                <a:spcPts val="1470"/>
              </a:lnSpc>
              <a:buAutoNum type="arabicPeriod"/>
            </a:pP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Посещение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библиотек, сбор информации в печатных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изданиях.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>
              <a:lnSpc>
                <a:spcPts val="1470"/>
              </a:lnSpc>
              <a:buAutoNum type="arabicPeriod"/>
            </a:pP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доступных сведений в музеях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ПМР.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(Рис. 3)</a:t>
            </a:r>
          </a:p>
          <a:p>
            <a:pPr>
              <a:lnSpc>
                <a:spcPts val="1470"/>
              </a:lnSpc>
              <a:buAutoNum type="arabicPeriod"/>
            </a:pP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интернет-проектами «Память народа» и «Дорога памяти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(Рис. 4)</a:t>
            </a:r>
          </a:p>
          <a:p>
            <a:pPr>
              <a:lnSpc>
                <a:spcPts val="1470"/>
              </a:lnSpc>
              <a:buAutoNum type="arabicPeriod"/>
            </a:pP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сведений в СМИ и </a:t>
            </a:r>
            <a:r>
              <a:rPr lang="ru-RU" sz="159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интернет-ресурсах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(Рис. 5)</a:t>
            </a:r>
          </a:p>
          <a:p>
            <a:pPr>
              <a:lnSpc>
                <a:spcPts val="1470"/>
              </a:lnSpc>
              <a:buAutoNum type="arabicPeriod"/>
            </a:pP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классных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часов.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(Рис. 6) </a:t>
            </a:r>
          </a:p>
          <a:p>
            <a:endParaRPr lang="ru-RU" sz="1595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61595" y="1801495"/>
            <a:ext cx="3519170" cy="12172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09" b="89713" l="319" r="99840">
                        <a14:foregroundMark x1="14058" y1="57177" x2="11348" y2="57778"/>
                        <a14:foregroundMark x1="5337" y1="58852" x2="1278" y2="48565"/>
                        <a14:foregroundMark x1="1278" y1="48565" x2="10383" y2="48325"/>
                        <a14:foregroundMark x1="10383" y1="48325" x2="13259" y2="55502"/>
                        <a14:foregroundMark x1="4952" y1="53828" x2="4952" y2="53828"/>
                        <a14:foregroundMark x1="479" y1="56459" x2="6230" y2="56699"/>
                        <a14:foregroundMark x1="4153" y1="54306" x2="8626" y2="54306"/>
                        <a14:foregroundMark x1="4153" y1="53589" x2="8946" y2="53589"/>
                        <a14:foregroundMark x1="42652" y1="47129" x2="58466" y2="48086"/>
                        <a14:foregroundMark x1="10383" y1="47608" x2="18690" y2="48086"/>
                        <a14:foregroundMark x1="18690" y1="48086" x2="27476" y2="47129"/>
                        <a14:foregroundMark x1="27476" y1="47129" x2="43770" y2="47129"/>
                        <a14:foregroundMark x1="4313" y1="52871" x2="15335" y2="53349"/>
                        <a14:foregroundMark x1="2716" y1="52632" x2="10064" y2="52632"/>
                        <a14:foregroundMark x1="92652" y1="53349" x2="99840" y2="53349"/>
                        <a14:backgroundMark x1="42332" y1="60048" x2="45367" y2="60287"/>
                        <a14:backgroundMark x1="43131" y1="60048" x2="56709" y2="60048"/>
                        <a14:backgroundMark x1="5431" y1="58852" x2="5431" y2="58852"/>
                        <a14:backgroundMark x1="4952" y1="60048" x2="10383" y2="60048"/>
                        <a14:backgroundMark x1="41853" y1="60287" x2="46486" y2="59809"/>
                      </a14:backgroundRemoval>
                    </a14:imgEffect>
                  </a14:imgLayer>
                </a14:imgProps>
              </a:ext>
            </a:extLst>
          </a:blip>
          <a:srcRect t="43118" b="40788"/>
          <a:stretch>
            <a:fillRect/>
          </a:stretch>
        </p:blipFill>
        <p:spPr>
          <a:xfrm>
            <a:off x="7126815" y="1510621"/>
            <a:ext cx="3583412" cy="271169"/>
          </a:xfrm>
          <a:prstGeom prst="rect">
            <a:avLst/>
          </a:prstGeom>
        </p:spPr>
      </p:pic>
      <p:sp>
        <p:nvSpPr>
          <p:cNvPr id="84" name="Овал 83"/>
          <p:cNvSpPr/>
          <p:nvPr/>
        </p:nvSpPr>
        <p:spPr>
          <a:xfrm>
            <a:off x="3319193" y="2653050"/>
            <a:ext cx="313203" cy="298163"/>
          </a:xfrm>
          <a:prstGeom prst="ellipse">
            <a:avLst/>
          </a:prstGeom>
          <a:solidFill>
            <a:schemeClr val="bg1"/>
          </a:solidFill>
          <a:ln>
            <a:solidFill>
              <a:srgbClr val="97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95" dirty="0">
                <a:solidFill>
                  <a:srgbClr val="97450D"/>
                </a:solidFill>
              </a:rPr>
              <a:t>1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9" b="13793"/>
          <a:stretch>
            <a:fillRect/>
          </a:stretch>
        </p:blipFill>
        <p:spPr>
          <a:xfrm>
            <a:off x="193379" y="1891318"/>
            <a:ext cx="1377083" cy="105615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4" y="1898320"/>
            <a:ext cx="1398865" cy="1049149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3933" r="5194" b="3645"/>
          <a:stretch>
            <a:fillRect/>
          </a:stretch>
        </p:blipFill>
        <p:spPr>
          <a:xfrm>
            <a:off x="1654462" y="1892914"/>
            <a:ext cx="751437" cy="1059088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1905" y="3098165"/>
            <a:ext cx="3578860" cy="11722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4" r="7526" b="12270"/>
          <a:stretch>
            <a:fillRect/>
          </a:stretch>
        </p:blipFill>
        <p:spPr>
          <a:xfrm>
            <a:off x="142183" y="3155729"/>
            <a:ext cx="1347130" cy="107909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t="33764" r="18446" b="11353"/>
          <a:stretch>
            <a:fillRect/>
          </a:stretch>
        </p:blipFill>
        <p:spPr>
          <a:xfrm>
            <a:off x="1592084" y="3156124"/>
            <a:ext cx="1730864" cy="1079092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1592056" y="3708438"/>
            <a:ext cx="1066572" cy="526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sp>
        <p:nvSpPr>
          <p:cNvPr id="92" name="Овал 91"/>
          <p:cNvSpPr/>
          <p:nvPr/>
        </p:nvSpPr>
        <p:spPr>
          <a:xfrm>
            <a:off x="3301947" y="3936671"/>
            <a:ext cx="313203" cy="298163"/>
          </a:xfrm>
          <a:prstGeom prst="ellipse">
            <a:avLst/>
          </a:prstGeom>
          <a:solidFill>
            <a:schemeClr val="bg1"/>
          </a:solidFill>
          <a:ln>
            <a:solidFill>
              <a:srgbClr val="97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95" dirty="0">
                <a:solidFill>
                  <a:srgbClr val="97450D"/>
                </a:solidFill>
              </a:rPr>
              <a:t>2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1738" y="4360316"/>
            <a:ext cx="3519030" cy="1125198"/>
          </a:xfrm>
          <a:prstGeom prst="rect">
            <a:avLst/>
          </a:prstGeom>
          <a:solidFill>
            <a:srgbClr val="C898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8" b="22554"/>
          <a:stretch>
            <a:fillRect/>
          </a:stretch>
        </p:blipFill>
        <p:spPr>
          <a:xfrm>
            <a:off x="1778558" y="4454961"/>
            <a:ext cx="697548" cy="942119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3" cstate="print"/>
          <a:srcRect r="25773"/>
          <a:stretch>
            <a:fillRect/>
          </a:stretch>
        </p:blipFill>
        <p:spPr>
          <a:xfrm>
            <a:off x="180657" y="4455044"/>
            <a:ext cx="1554011" cy="942118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21" y="4455293"/>
            <a:ext cx="755341" cy="958595"/>
          </a:xfrm>
          <a:prstGeom prst="rect">
            <a:avLst/>
          </a:prstGeom>
        </p:spPr>
      </p:pic>
      <p:sp>
        <p:nvSpPr>
          <p:cNvPr id="97" name="Овал 96"/>
          <p:cNvSpPr/>
          <p:nvPr/>
        </p:nvSpPr>
        <p:spPr>
          <a:xfrm>
            <a:off x="3302315" y="5187002"/>
            <a:ext cx="313203" cy="298163"/>
          </a:xfrm>
          <a:prstGeom prst="ellipse">
            <a:avLst/>
          </a:prstGeom>
          <a:solidFill>
            <a:schemeClr val="bg1"/>
          </a:solidFill>
          <a:ln>
            <a:solidFill>
              <a:srgbClr val="97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95" dirty="0">
                <a:solidFill>
                  <a:srgbClr val="97450D"/>
                </a:solidFill>
              </a:rPr>
              <a:t>3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13030" y="5643245"/>
            <a:ext cx="3519170" cy="1340485"/>
          </a:xfrm>
          <a:prstGeom prst="rect">
            <a:avLst/>
          </a:prstGeom>
          <a:solidFill>
            <a:srgbClr val="97450D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5" cstate="print"/>
          <a:srcRect l="29231" t="15427" r="6984" b="22280"/>
          <a:stretch>
            <a:fillRect/>
          </a:stretch>
        </p:blipFill>
        <p:spPr>
          <a:xfrm>
            <a:off x="179590" y="5748936"/>
            <a:ext cx="1823407" cy="1112961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6" cstate="print"/>
          <a:srcRect l="23827" t="14412" r="26606" b="9338"/>
          <a:stretch>
            <a:fillRect/>
          </a:stretch>
        </p:blipFill>
        <p:spPr>
          <a:xfrm>
            <a:off x="2060102" y="5723463"/>
            <a:ext cx="1150630" cy="1106292"/>
          </a:xfrm>
          <a:prstGeom prst="rect">
            <a:avLst/>
          </a:prstGeom>
        </p:spPr>
      </p:pic>
      <p:sp>
        <p:nvSpPr>
          <p:cNvPr id="101" name="Овал 100"/>
          <p:cNvSpPr/>
          <p:nvPr/>
        </p:nvSpPr>
        <p:spPr>
          <a:xfrm>
            <a:off x="3267535" y="6523381"/>
            <a:ext cx="313203" cy="298163"/>
          </a:xfrm>
          <a:prstGeom prst="ellipse">
            <a:avLst/>
          </a:prstGeom>
          <a:solidFill>
            <a:schemeClr val="bg1"/>
          </a:solidFill>
          <a:ln>
            <a:solidFill>
              <a:srgbClr val="97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95" dirty="0">
                <a:solidFill>
                  <a:srgbClr val="97450D"/>
                </a:solidFill>
              </a:rPr>
              <a:t>4</a:t>
            </a:r>
          </a:p>
        </p:txBody>
      </p:sp>
      <p:sp>
        <p:nvSpPr>
          <p:cNvPr id="102" name="Прямоугольник 101"/>
          <p:cNvSpPr/>
          <p:nvPr/>
        </p:nvSpPr>
        <p:spPr>
          <a:xfrm rot="5400000">
            <a:off x="2865120" y="2692400"/>
            <a:ext cx="2950845" cy="11709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3933" r="18133" b="14053"/>
          <a:stretch>
            <a:fillRect/>
          </a:stretch>
        </p:blipFill>
        <p:spPr>
          <a:xfrm>
            <a:off x="3800206" y="1866770"/>
            <a:ext cx="1085452" cy="86680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1" b="17265"/>
          <a:stretch>
            <a:fillRect/>
          </a:stretch>
        </p:blipFill>
        <p:spPr>
          <a:xfrm>
            <a:off x="3813187" y="2954136"/>
            <a:ext cx="1081997" cy="1432714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4572431" y="4454947"/>
            <a:ext cx="313203" cy="298163"/>
          </a:xfrm>
          <a:prstGeom prst="ellipse">
            <a:avLst/>
          </a:prstGeom>
          <a:solidFill>
            <a:schemeClr val="bg1"/>
          </a:solidFill>
          <a:ln>
            <a:solidFill>
              <a:srgbClr val="97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95" dirty="0">
                <a:solidFill>
                  <a:srgbClr val="97450D"/>
                </a:solidFill>
              </a:rPr>
              <a:t>5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1" t="22253" r="36895" b="16592"/>
          <a:stretch>
            <a:fillRect/>
          </a:stretch>
        </p:blipFill>
        <p:spPr>
          <a:xfrm>
            <a:off x="2481231" y="1884678"/>
            <a:ext cx="729511" cy="1069429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 rot="5400000">
            <a:off x="3695065" y="4829175"/>
            <a:ext cx="1221740" cy="12407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755256" y="4921346"/>
            <a:ext cx="1103143" cy="827357"/>
          </a:xfrm>
          <a:prstGeom prst="rect">
            <a:avLst/>
          </a:prstGeom>
        </p:spPr>
      </p:pic>
      <p:sp>
        <p:nvSpPr>
          <p:cNvPr id="110" name="Овал 109"/>
          <p:cNvSpPr/>
          <p:nvPr/>
        </p:nvSpPr>
        <p:spPr>
          <a:xfrm>
            <a:off x="4572430" y="5762309"/>
            <a:ext cx="313203" cy="298163"/>
          </a:xfrm>
          <a:prstGeom prst="ellipse">
            <a:avLst/>
          </a:prstGeom>
          <a:solidFill>
            <a:schemeClr val="bg1"/>
          </a:solidFill>
          <a:ln>
            <a:solidFill>
              <a:srgbClr val="97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95" dirty="0">
                <a:solidFill>
                  <a:srgbClr val="97450D"/>
                </a:solidFill>
              </a:rPr>
              <a:t>6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788169" y="3422764"/>
            <a:ext cx="381390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09" b="89713" l="319" r="99840">
                        <a14:foregroundMark x1="14058" y1="57177" x2="11348" y2="57778"/>
                        <a14:foregroundMark x1="5337" y1="58852" x2="1278" y2="48565"/>
                        <a14:foregroundMark x1="1278" y1="48565" x2="10383" y2="48325"/>
                        <a14:foregroundMark x1="10383" y1="48325" x2="13259" y2="55502"/>
                        <a14:foregroundMark x1="4952" y1="53828" x2="4952" y2="53828"/>
                        <a14:foregroundMark x1="479" y1="56459" x2="6230" y2="56699"/>
                        <a14:foregroundMark x1="4153" y1="54306" x2="8626" y2="54306"/>
                        <a14:foregroundMark x1="4153" y1="53589" x2="8946" y2="53589"/>
                        <a14:foregroundMark x1="42652" y1="47129" x2="58466" y2="48086"/>
                        <a14:foregroundMark x1="10383" y1="47608" x2="18690" y2="48086"/>
                        <a14:foregroundMark x1="18690" y1="48086" x2="27476" y2="47129"/>
                        <a14:foregroundMark x1="27476" y1="47129" x2="43770" y2="47129"/>
                        <a14:foregroundMark x1="4313" y1="52871" x2="15335" y2="53349"/>
                        <a14:foregroundMark x1="2716" y1="52632" x2="10064" y2="52632"/>
                        <a14:foregroundMark x1="92652" y1="53349" x2="99840" y2="53349"/>
                        <a14:backgroundMark x1="42332" y1="60048" x2="45367" y2="60287"/>
                        <a14:backgroundMark x1="43131" y1="60048" x2="56709" y2="60048"/>
                        <a14:backgroundMark x1="5431" y1="58852" x2="5431" y2="58852"/>
                        <a14:backgroundMark x1="4952" y1="60048" x2="10383" y2="60048"/>
                        <a14:backgroundMark x1="41853" y1="60287" x2="46486" y2="59809"/>
                      </a14:backgroundRemoval>
                    </a14:imgEffect>
                  </a14:imgLayer>
                </a14:imgProps>
              </a:ext>
            </a:extLst>
          </a:blip>
          <a:srcRect t="43118" b="40788"/>
          <a:stretch>
            <a:fillRect/>
          </a:stretch>
        </p:blipFill>
        <p:spPr>
          <a:xfrm>
            <a:off x="6416040" y="3509010"/>
            <a:ext cx="4291965" cy="252730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5034020" y="3764317"/>
            <a:ext cx="5673805" cy="596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470"/>
              </a:lnSpc>
            </a:pP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 большой объем сведений о медицинских работниках – героях ВОВ, проживавших на территории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Приднестровья,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сотрудниках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колледжа. </a:t>
            </a:r>
            <a:endParaRPr lang="ru-RU" sz="15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95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3684882" y="4269623"/>
            <a:ext cx="3813903" cy="41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125" b="1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5003799" y="4624070"/>
            <a:ext cx="5734911" cy="7118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650"/>
              </a:lnSpc>
            </a:pP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прошлое медицинской профессии и подвиги медработников Приднестровья в ВОВ – важное наследие и ценнейший материал для воспитания будущих медработников.</a:t>
            </a:r>
          </a:p>
          <a:p>
            <a:endParaRPr lang="ru-RU" sz="1595" dirty="0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09" b="89713" l="319" r="99840">
                        <a14:foregroundMark x1="14058" y1="57177" x2="11348" y2="57778"/>
                        <a14:foregroundMark x1="5337" y1="58852" x2="1278" y2="48565"/>
                        <a14:foregroundMark x1="1278" y1="48565" x2="10383" y2="48325"/>
                        <a14:foregroundMark x1="10383" y1="48325" x2="13259" y2="55502"/>
                        <a14:foregroundMark x1="4952" y1="53828" x2="4952" y2="53828"/>
                        <a14:foregroundMark x1="479" y1="56459" x2="6230" y2="56699"/>
                        <a14:foregroundMark x1="4153" y1="54306" x2="8626" y2="54306"/>
                        <a14:foregroundMark x1="4153" y1="53589" x2="8946" y2="53589"/>
                        <a14:foregroundMark x1="42652" y1="47129" x2="58466" y2="48086"/>
                        <a14:foregroundMark x1="10383" y1="47608" x2="18690" y2="48086"/>
                        <a14:foregroundMark x1="18690" y1="48086" x2="27476" y2="47129"/>
                        <a14:foregroundMark x1="27476" y1="47129" x2="43770" y2="47129"/>
                        <a14:foregroundMark x1="4313" y1="52871" x2="15335" y2="53349"/>
                        <a14:foregroundMark x1="2716" y1="52632" x2="10064" y2="52632"/>
                        <a14:foregroundMark x1="92652" y1="53349" x2="99840" y2="53349"/>
                        <a14:backgroundMark x1="42332" y1="60048" x2="45367" y2="60287"/>
                        <a14:backgroundMark x1="43131" y1="60048" x2="56709" y2="60048"/>
                        <a14:backgroundMark x1="5431" y1="58852" x2="5431" y2="58852"/>
                        <a14:backgroundMark x1="4952" y1="60048" x2="10383" y2="60048"/>
                        <a14:backgroundMark x1="41853" y1="60287" x2="46486" y2="59809"/>
                      </a14:backgroundRemoval>
                    </a14:imgEffect>
                  </a14:imgLayer>
                </a14:imgProps>
              </a:ext>
            </a:extLst>
          </a:blip>
          <a:srcRect t="43118" b="40788"/>
          <a:stretch>
            <a:fillRect/>
          </a:stretch>
        </p:blipFill>
        <p:spPr>
          <a:xfrm>
            <a:off x="6184799" y="4326017"/>
            <a:ext cx="4553912" cy="291478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4716780" y="5208905"/>
            <a:ext cx="2247265" cy="3600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1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endParaRPr lang="ru-RU" sz="21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991735" y="5568950"/>
            <a:ext cx="5730240" cy="876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03530" indent="-303530">
              <a:lnSpc>
                <a:spcPts val="1650"/>
              </a:lnSpc>
              <a:buAutoNum type="arabicPeriod"/>
            </a:pP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Музея медицины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Приднестровья.</a:t>
            </a:r>
            <a:endParaRPr lang="ru-RU" sz="15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3530" indent="-303530">
              <a:lnSpc>
                <a:spcPts val="1650"/>
              </a:lnSpc>
              <a:buAutoNum type="arabicPeriod"/>
            </a:pP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Книги памяти медиков – героев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ВОВ.</a:t>
            </a:r>
            <a:endParaRPr lang="ru-RU" sz="15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3530" indent="-303530">
              <a:lnSpc>
                <a:spcPts val="1650"/>
              </a:lnSpc>
              <a:buAutoNum type="arabicPeriod"/>
            </a:pP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материалов в воспитательном 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процессе.</a:t>
            </a:r>
            <a:endParaRPr lang="ru-RU" sz="15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3530" indent="-303530">
              <a:lnSpc>
                <a:spcPts val="1650"/>
              </a:lnSpc>
              <a:buAutoNum type="arabicPeriod"/>
            </a:pPr>
            <a:r>
              <a:rPr lang="ru-RU" sz="15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«Бессмертный полк</a:t>
            </a:r>
            <a:r>
              <a:rPr lang="ru-RU" sz="159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95" dirty="0"/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09" b="89713" l="319" r="99840">
                        <a14:foregroundMark x1="14058" y1="57177" x2="11348" y2="57778"/>
                        <a14:foregroundMark x1="5337" y1="58852" x2="1278" y2="48565"/>
                        <a14:foregroundMark x1="1278" y1="48565" x2="10383" y2="48325"/>
                        <a14:foregroundMark x1="10383" y1="48325" x2="13259" y2="55502"/>
                        <a14:foregroundMark x1="4952" y1="53828" x2="4952" y2="53828"/>
                        <a14:foregroundMark x1="479" y1="56459" x2="6230" y2="56699"/>
                        <a14:foregroundMark x1="4153" y1="54306" x2="8626" y2="54306"/>
                        <a14:foregroundMark x1="4153" y1="53589" x2="8946" y2="53589"/>
                        <a14:foregroundMark x1="42652" y1="47129" x2="58466" y2="48086"/>
                        <a14:foregroundMark x1="10383" y1="47608" x2="18690" y2="48086"/>
                        <a14:foregroundMark x1="18690" y1="48086" x2="27476" y2="47129"/>
                        <a14:foregroundMark x1="27476" y1="47129" x2="43770" y2="47129"/>
                        <a14:foregroundMark x1="4313" y1="52871" x2="15335" y2="53349"/>
                        <a14:foregroundMark x1="2716" y1="52632" x2="10064" y2="52632"/>
                        <a14:foregroundMark x1="92652" y1="53349" x2="99840" y2="53349"/>
                        <a14:backgroundMark x1="42332" y1="60048" x2="45367" y2="60287"/>
                        <a14:backgroundMark x1="43131" y1="60048" x2="56709" y2="60048"/>
                        <a14:backgroundMark x1="5431" y1="58852" x2="5431" y2="58852"/>
                        <a14:backgroundMark x1="4952" y1="60048" x2="10383" y2="60048"/>
                        <a14:backgroundMark x1="41853" y1="60287" x2="46486" y2="59809"/>
                      </a14:backgroundRemoval>
                    </a14:imgEffect>
                  </a14:imgLayer>
                </a14:imgProps>
              </a:ext>
            </a:extLst>
          </a:blip>
          <a:srcRect t="43118" b="40788"/>
          <a:stretch>
            <a:fillRect/>
          </a:stretch>
        </p:blipFill>
        <p:spPr>
          <a:xfrm>
            <a:off x="6737833" y="5264209"/>
            <a:ext cx="3973177" cy="283341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3685540" y="6446520"/>
            <a:ext cx="3970020" cy="77343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35"/>
              </a:lnSpc>
            </a:pP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ПГМК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Л.А. Тарасевича»</a:t>
            </a:r>
          </a:p>
          <a:p>
            <a:pPr marL="253365" indent="-253365">
              <a:lnSpc>
                <a:spcPts val="1435"/>
              </a:lnSpc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Дениз Аслан                 -   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Бякина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С.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 indent="-253365">
              <a:lnSpc>
                <a:spcPts val="1435"/>
              </a:lnSpc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 Данильченко        -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Брусникина О. А.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65" indent="-253365">
              <a:lnSpc>
                <a:spcPts val="1435"/>
              </a:lnSpc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Кирьякова         -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Гребенщикова Н. И.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595029" y="6446504"/>
            <a:ext cx="329594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45"/>
              </a:lnSpc>
            </a:pPr>
            <a:r>
              <a:rPr lang="ru-RU" sz="1600" dirty="0"/>
              <a:t>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победы. Биографический сборник.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Березовского А.В., Тирасполь, 2023г.</a:t>
            </a:r>
          </a:p>
          <a:p>
            <a:pPr>
              <a:lnSpc>
                <a:spcPts val="1345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https://pamyat-naroda.ru/</a:t>
            </a:r>
          </a:p>
          <a:p>
            <a:pPr>
              <a:lnSpc>
                <a:spcPts val="1345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https://history.gospmr.org/kniga-imya-pobedy/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09" b="89713" l="319" r="99840">
                        <a14:foregroundMark x1="14058" y1="57177" x2="11348" y2="57778"/>
                        <a14:foregroundMark x1="5337" y1="58852" x2="1278" y2="48565"/>
                        <a14:foregroundMark x1="1278" y1="48565" x2="10383" y2="48325"/>
                        <a14:foregroundMark x1="10383" y1="48325" x2="13259" y2="55502"/>
                        <a14:foregroundMark x1="4952" y1="53828" x2="4952" y2="53828"/>
                        <a14:foregroundMark x1="479" y1="56459" x2="6230" y2="56699"/>
                        <a14:foregroundMark x1="4153" y1="54306" x2="8626" y2="54306"/>
                        <a14:foregroundMark x1="4153" y1="53589" x2="8946" y2="53589"/>
                        <a14:foregroundMark x1="42652" y1="47129" x2="58466" y2="48086"/>
                        <a14:foregroundMark x1="10383" y1="47608" x2="18690" y2="48086"/>
                        <a14:foregroundMark x1="18690" y1="48086" x2="27476" y2="47129"/>
                        <a14:foregroundMark x1="27476" y1="47129" x2="43770" y2="47129"/>
                        <a14:foregroundMark x1="4313" y1="52871" x2="15335" y2="53349"/>
                        <a14:foregroundMark x1="2716" y1="52632" x2="10064" y2="52632"/>
                        <a14:foregroundMark x1="92652" y1="53349" x2="99840" y2="53349"/>
                        <a14:backgroundMark x1="42332" y1="60048" x2="45367" y2="60287"/>
                        <a14:backgroundMark x1="43131" y1="60048" x2="56709" y2="60048"/>
                        <a14:backgroundMark x1="5431" y1="58852" x2="5431" y2="58852"/>
                        <a14:backgroundMark x1="4952" y1="60048" x2="10383" y2="60048"/>
                        <a14:backgroundMark x1="41853" y1="60287" x2="46486" y2="59809"/>
                      </a14:backgroundRemoval>
                    </a14:imgEffect>
                  </a14:imgLayer>
                </a14:imgProps>
              </a:ext>
            </a:extLst>
          </a:blip>
          <a:srcRect t="43118" b="40788"/>
          <a:stretch>
            <a:fillRect/>
          </a:stretch>
        </p:blipFill>
        <p:spPr>
          <a:xfrm>
            <a:off x="7164584" y="758684"/>
            <a:ext cx="3583412" cy="2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1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9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7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9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0" grpId="0"/>
      <p:bldP spid="71" grpId="0" animBg="1"/>
      <p:bldP spid="75" grpId="0"/>
      <p:bldP spid="79" grpId="0" animBg="1"/>
      <p:bldP spid="80" grpId="0"/>
      <p:bldP spid="81" grpId="0" animBg="1"/>
      <p:bldP spid="82" grpId="0" bldLvl="0" animBg="1"/>
      <p:bldP spid="84" grpId="0" animBg="1"/>
      <p:bldP spid="88" grpId="0" bldLvl="0" animBg="1"/>
      <p:bldP spid="91" grpId="0" bldLvl="0" animBg="1"/>
      <p:bldP spid="92" grpId="0" bldLvl="0" animBg="1"/>
      <p:bldP spid="93" grpId="0" bldLvl="0" animBg="1"/>
      <p:bldP spid="97" grpId="0" bldLvl="0" animBg="1"/>
      <p:bldP spid="98" grpId="0" bldLvl="0" animBg="1"/>
      <p:bldP spid="101" grpId="0" bldLvl="0" animBg="1"/>
      <p:bldP spid="102" grpId="0" bldLvl="0" animBg="1"/>
      <p:bldP spid="106" grpId="0" bldLvl="0" animBg="1"/>
      <p:bldP spid="108" grpId="0" bldLvl="0" animBg="1"/>
      <p:bldP spid="110" grpId="0" bldLvl="0" animBg="1"/>
      <p:bldP spid="111" grpId="0"/>
      <p:bldP spid="113" grpId="0" animBg="1"/>
      <p:bldP spid="114" grpId="0"/>
      <p:bldP spid="115" grpId="0" bldLvl="0" animBg="1"/>
      <p:bldP spid="117" grpId="0"/>
      <p:bldP spid="118" grpId="0" bldLvl="0" animBg="1"/>
      <p:bldP spid="120" grpId="0" bldLvl="0" animBg="1"/>
      <p:bldP spid="12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282</Words>
  <Application>Microsoft Office PowerPoint</Application>
  <PresentationFormat>Произвольный</PresentationFormat>
  <Paragraphs>36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Учетная запись Майкрософт</cp:lastModifiedBy>
  <cp:revision>25</cp:revision>
  <dcterms:created xsi:type="dcterms:W3CDTF">2025-04-13T10:48:00Z</dcterms:created>
  <dcterms:modified xsi:type="dcterms:W3CDTF">2025-05-08T12:28:23Z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F80F991E1EEA4EEF8A58E5D0811C9265_13</vt:lpwstr>
  </property>
  <property fmtid="{D5CDD505-2E9C-101B-9397-08002B2CF9AE}" pid="3" name="KSOProductBuildVer">
    <vt:lpwstr>1049-12.2.0.20782</vt:lpwstr>
  </property>
</Properties>
</file>