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7" r:id="rId2"/>
  </p:sldIdLst>
  <p:sldSz cx="1079976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  <a:srgbClr val="FF0066"/>
    <a:srgbClr val="F884F8"/>
    <a:srgbClr val="990099"/>
    <a:srgbClr val="FCC0FC"/>
    <a:srgbClr val="D288C7"/>
    <a:srgbClr val="AFC816"/>
    <a:srgbClr val="CD5D1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32" autoAdjust="0"/>
    <p:restoredTop sz="94662" autoAdjust="0"/>
  </p:normalViewPr>
  <p:slideViewPr>
    <p:cSldViewPr snapToGrid="0">
      <p:cViewPr varScale="1">
        <p:scale>
          <a:sx n="71" d="100"/>
          <a:sy n="71" d="100"/>
        </p:scale>
        <p:origin x="348" y="78"/>
      </p:cViewPr>
      <p:guideLst>
        <p:guide orient="horz" pos="2267"/>
        <p:guide pos="34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71ED9-DDF9-4C64-81EE-F0DB4713A7A7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9C672-7C83-489F-9B96-5F75C1F15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2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9C672-7C83-489F-9B96-5F75C1F15E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0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178222"/>
            <a:ext cx="9179799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781306"/>
            <a:ext cx="8099822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0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2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383297"/>
            <a:ext cx="232869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83297"/>
            <a:ext cx="6851100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4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1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94831"/>
            <a:ext cx="931479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817876"/>
            <a:ext cx="931479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1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916484"/>
            <a:ext cx="4589899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916484"/>
            <a:ext cx="4589899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83299"/>
            <a:ext cx="9314796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764832"/>
            <a:ext cx="45688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629749"/>
            <a:ext cx="4568805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764832"/>
            <a:ext cx="459130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629749"/>
            <a:ext cx="459130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1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5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36570"/>
            <a:ext cx="5467380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6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36570"/>
            <a:ext cx="5467380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916484"/>
            <a:ext cx="931479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7591-DD2B-471D-B825-6D45A604177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2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72" y="3397277"/>
            <a:ext cx="2193422" cy="1757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CEE6B-483A-48E6-82AF-CEA5BE133FF5}"/>
              </a:ext>
            </a:extLst>
          </p:cNvPr>
          <p:cNvSpPr txBox="1"/>
          <p:nvPr/>
        </p:nvSpPr>
        <p:spPr>
          <a:xfrm>
            <a:off x="611690" y="-55771"/>
            <a:ext cx="1020902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 cmpd="sng">
                  <a:noFill/>
                  <a:prstDash val="solid"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b="1" dirty="0" smtClean="0">
                <a:ln w="12700" cmpd="sng">
                  <a:noFill/>
                  <a:prstDash val="solid"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-ПРОФЕССИИ – БУДУЩЕЕ ИЛИ НАСТОЯЩЕЕ? </a:t>
            </a:r>
            <a:endParaRPr lang="ru-RU" sz="2800" b="1" dirty="0">
              <a:ln w="12700" cmpd="sng">
                <a:noFill/>
                <a:prstDash val="solid"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6B751F1-6681-4AA3-99FF-4DDB318B982B}"/>
              </a:ext>
            </a:extLst>
          </p:cNvPr>
          <p:cNvSpPr txBox="1"/>
          <p:nvPr/>
        </p:nvSpPr>
        <p:spPr>
          <a:xfrm>
            <a:off x="477565" y="1163051"/>
            <a:ext cx="185015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5E191C6-BA2F-42B0-B838-443E7B408D89}"/>
              </a:ext>
            </a:extLst>
          </p:cNvPr>
          <p:cNvSpPr txBox="1"/>
          <p:nvPr/>
        </p:nvSpPr>
        <p:spPr>
          <a:xfrm>
            <a:off x="92830" y="3281891"/>
            <a:ext cx="2658809" cy="1661993"/>
          </a:xfrm>
          <a:prstGeom prst="rect">
            <a:avLst/>
          </a:prstGeom>
          <a:solidFill>
            <a:srgbClr val="FCC0FC"/>
          </a:solidFill>
          <a:ln w="635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 литературы.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</a:rPr>
              <a:t>Опрос (анкетирование).</a:t>
            </a:r>
          </a:p>
          <a:p>
            <a:r>
              <a:rPr lang="ru-RU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Анализ вакансий и требований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Обобщение результатов.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CAF9DD9-5F70-4207-BED0-07E34EC6DB1B}"/>
              </a:ext>
            </a:extLst>
          </p:cNvPr>
          <p:cNvSpPr txBox="1"/>
          <p:nvPr/>
        </p:nvSpPr>
        <p:spPr>
          <a:xfrm>
            <a:off x="2738770" y="1583127"/>
            <a:ext cx="2903653" cy="1661993"/>
          </a:xfrm>
          <a:prstGeom prst="rect">
            <a:avLst/>
          </a:prstGeom>
          <a:solidFill>
            <a:srgbClr val="FCC0FC"/>
          </a:solidFill>
          <a:ln w="6350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IT-профессий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востребованности в современном мире, а также прогнозирование их развития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BA71CD1-790F-4D72-B4D2-B63066E3B5BA}"/>
              </a:ext>
            </a:extLst>
          </p:cNvPr>
          <p:cNvSpPr txBox="1"/>
          <p:nvPr/>
        </p:nvSpPr>
        <p:spPr>
          <a:xfrm>
            <a:off x="3474824" y="1185769"/>
            <a:ext cx="143154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156D2CF-A1B8-4418-90AE-C6D2AD7533A3}"/>
              </a:ext>
            </a:extLst>
          </p:cNvPr>
          <p:cNvSpPr txBox="1"/>
          <p:nvPr/>
        </p:nvSpPr>
        <p:spPr>
          <a:xfrm>
            <a:off x="5772468" y="706954"/>
            <a:ext cx="4902626" cy="1107996"/>
          </a:xfrm>
          <a:prstGeom prst="rect">
            <a:avLst/>
          </a:prstGeom>
          <a:solidFill>
            <a:srgbClr val="FCC0FC"/>
          </a:solidFill>
          <a:ln w="6350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Изучение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литературы по данной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 1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социологического опроса (рис. 2).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интервью с экспертами (рис. 3-4).</a:t>
            </a:r>
            <a:endParaRPr lang="ru-RU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сайта об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IT-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профессиях (рис. 5).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736898A-4A8B-4B9D-98CB-3F554D349D8E}"/>
              </a:ext>
            </a:extLst>
          </p:cNvPr>
          <p:cNvSpPr txBox="1"/>
          <p:nvPr/>
        </p:nvSpPr>
        <p:spPr>
          <a:xfrm>
            <a:off x="354900" y="2803297"/>
            <a:ext cx="1492716" cy="369332"/>
          </a:xfrm>
          <a:prstGeom prst="rect">
            <a:avLst/>
          </a:prstGeom>
          <a:noFill/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3632F89-2E63-4673-81EC-40D7420E5623}"/>
              </a:ext>
            </a:extLst>
          </p:cNvPr>
          <p:cNvSpPr txBox="1"/>
          <p:nvPr/>
        </p:nvSpPr>
        <p:spPr>
          <a:xfrm>
            <a:off x="268872" y="463891"/>
            <a:ext cx="5163189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Падура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А., Смирнова К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Кройтор В., Петко А.,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11-А класс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 Бондарчук А. Л., Паршина О. Ю., Демьянова Л. Н. МОУ «ТСШ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11»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93D4A09E-9590-4E8C-8DFF-97E73ED46BC5}"/>
              </a:ext>
            </a:extLst>
          </p:cNvPr>
          <p:cNvSpPr txBox="1"/>
          <p:nvPr/>
        </p:nvSpPr>
        <p:spPr>
          <a:xfrm>
            <a:off x="103171" y="6315465"/>
            <a:ext cx="4368595" cy="769441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К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Кройтор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– анализ литературы, проведение соцопроса.</a:t>
            </a:r>
          </a:p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Петко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А., Паршина О. Ю.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организация проведения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с экспертами в области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Падура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Бондарчук А. Л., Демьянова Л. Н. – создание сайта об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-специалистах, создание и дизайн постера.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1165C1F2-8A7B-4985-ABD0-8EC13EE2F724}"/>
              </a:ext>
            </a:extLst>
          </p:cNvPr>
          <p:cNvSpPr txBox="1"/>
          <p:nvPr/>
        </p:nvSpPr>
        <p:spPr>
          <a:xfrm>
            <a:off x="765610" y="5022561"/>
            <a:ext cx="1274067" cy="369332"/>
          </a:xfrm>
          <a:prstGeom prst="rect">
            <a:avLst/>
          </a:prstGeom>
          <a:noFill/>
        </p:spPr>
        <p:txBody>
          <a:bodyPr wrap="none" lIns="0" tIns="0" bIns="0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i="1" dirty="0" smtClean="0">
                <a:solidFill>
                  <a:schemeClr val="bg1"/>
                </a:solidFill>
                <a:effectLst/>
              </a:rPr>
              <a:t>:</a:t>
            </a:r>
            <a:endParaRPr lang="ru-RU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7905F639-2F34-402B-B446-61E5E3E1F372}"/>
              </a:ext>
            </a:extLst>
          </p:cNvPr>
          <p:cNvSpPr txBox="1"/>
          <p:nvPr/>
        </p:nvSpPr>
        <p:spPr>
          <a:xfrm>
            <a:off x="103171" y="5489945"/>
            <a:ext cx="10447980" cy="553998"/>
          </a:xfrm>
          <a:prstGeom prst="rect">
            <a:avLst/>
          </a:prstGeom>
          <a:solidFill>
            <a:srgbClr val="FCC0FC"/>
          </a:solidFill>
          <a:ln w="6350">
            <a:noFill/>
          </a:ln>
        </p:spPr>
        <p:txBody>
          <a:bodyPr wrap="square" lIns="36000" tIns="0" rIns="0" bIns="0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IT-профессии уже являются неотъемлемой частью современного рынка труда, и их значение будет только возрастать в будущем, благодаря стремительному развитию технологий.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C31D7E-0E96-474E-B5A1-2198FA416A5E}"/>
              </a:ext>
            </a:extLst>
          </p:cNvPr>
          <p:cNvSpPr txBox="1"/>
          <p:nvPr/>
        </p:nvSpPr>
        <p:spPr>
          <a:xfrm>
            <a:off x="114627" y="1629835"/>
            <a:ext cx="2470815" cy="1107996"/>
          </a:xfrm>
          <a:prstGeom prst="rect">
            <a:avLst/>
          </a:prstGeom>
          <a:solidFill>
            <a:srgbClr val="FCC0FC"/>
          </a:solidFill>
          <a:ln w="635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приведут к созданию новых востребованных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5062CDF6-83A3-44DC-8119-7B53294B1B2F}"/>
              </a:ext>
            </a:extLst>
          </p:cNvPr>
          <p:cNvSpPr txBox="1"/>
          <p:nvPr/>
        </p:nvSpPr>
        <p:spPr>
          <a:xfrm>
            <a:off x="4528388" y="6089695"/>
            <a:ext cx="6237277" cy="1015663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Правдина Е. Говорят, в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платят. – М.: Альпина </a:t>
            </a:r>
            <a:r>
              <a:rPr lang="ru-RU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Паблишер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2021. – 240 с.</a:t>
            </a:r>
            <a:b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Майєрс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 </a:t>
            </a:r>
            <a:r>
              <a:rPr lang="ru-RU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Програмування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початківців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Керівництво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HTML, CSS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JavaScript. – </a:t>
            </a:r>
            <a:r>
              <a:rPr lang="ru-RU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Видавництво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XYZ, 2020. – 350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</a:t>
            </a:r>
            <a:b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Петцольд Ч. 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Code: The hidden language of computer hardware and software. – </a:t>
            </a:r>
            <a:r>
              <a:rPr lang="ru-RU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Редмонд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1999. – 400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FBF49DB7-9C09-4446-B378-56C92E30D097}"/>
              </a:ext>
            </a:extLst>
          </p:cNvPr>
          <p:cNvSpPr txBox="1"/>
          <p:nvPr/>
        </p:nvSpPr>
        <p:spPr>
          <a:xfrm>
            <a:off x="7725247" y="356988"/>
            <a:ext cx="997068" cy="369332"/>
          </a:xfrm>
          <a:prstGeom prst="rect">
            <a:avLst/>
          </a:prstGeom>
          <a:noFill/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24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81" y="1919871"/>
            <a:ext cx="2418580" cy="1362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05" y="3418955"/>
            <a:ext cx="2718391" cy="1736213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58D435B-DC20-43C4-B226-D76DCE52CD99}"/>
              </a:ext>
            </a:extLst>
          </p:cNvPr>
          <p:cNvSpPr txBox="1"/>
          <p:nvPr/>
        </p:nvSpPr>
        <p:spPr>
          <a:xfrm>
            <a:off x="5811630" y="5207227"/>
            <a:ext cx="2198178" cy="236009"/>
          </a:xfrm>
          <a:prstGeom prst="rect">
            <a:avLst/>
          </a:prstGeom>
          <a:solidFill>
            <a:srgbClr val="EBFFEB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с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инженером</a:t>
            </a:r>
            <a:r>
              <a:rPr lang="ru-RU" sz="1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58D435B-DC20-43C4-B226-D76DCE52CD99}"/>
              </a:ext>
            </a:extLst>
          </p:cNvPr>
          <p:cNvSpPr txBox="1"/>
          <p:nvPr/>
        </p:nvSpPr>
        <p:spPr>
          <a:xfrm>
            <a:off x="8627620" y="5138801"/>
            <a:ext cx="1901526" cy="278375"/>
          </a:xfrm>
          <a:prstGeom prst="rect">
            <a:avLst/>
          </a:prstGeom>
          <a:solidFill>
            <a:srgbClr val="EBFFEB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создания сайта</a:t>
            </a:r>
            <a:r>
              <a:rPr lang="ru-RU" sz="1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E2D7F8DB-A3F5-4A95-84F4-4F584F52F8CA}"/>
              </a:ext>
            </a:extLst>
          </p:cNvPr>
          <p:cNvSpPr txBox="1"/>
          <p:nvPr/>
        </p:nvSpPr>
        <p:spPr>
          <a:xfrm>
            <a:off x="8571264" y="3151454"/>
            <a:ext cx="1723613" cy="215444"/>
          </a:xfrm>
          <a:prstGeom prst="rect">
            <a:avLst/>
          </a:prstGeom>
          <a:solidFill>
            <a:srgbClr val="EBFFEB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соцопроса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87" y="3600971"/>
            <a:ext cx="2297602" cy="137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58D435B-DC20-43C4-B226-D76DCE52CD99}"/>
              </a:ext>
            </a:extLst>
          </p:cNvPr>
          <p:cNvSpPr txBox="1"/>
          <p:nvPr/>
        </p:nvSpPr>
        <p:spPr>
          <a:xfrm>
            <a:off x="8999059" y="5138801"/>
            <a:ext cx="1222057" cy="294143"/>
          </a:xfrm>
          <a:prstGeom prst="rect">
            <a:avLst/>
          </a:prstGeom>
          <a:solidFill>
            <a:srgbClr val="EBFFEB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1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52" y="1898835"/>
            <a:ext cx="2146488" cy="141070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9AF14C7-9535-4739-9CEA-D9B32AFF2D40}"/>
              </a:ext>
            </a:extLst>
          </p:cNvPr>
          <p:cNvSpPr txBox="1"/>
          <p:nvPr/>
        </p:nvSpPr>
        <p:spPr>
          <a:xfrm>
            <a:off x="6013178" y="3123119"/>
            <a:ext cx="1937133" cy="215444"/>
          </a:xfrm>
          <a:prstGeom prst="rect">
            <a:avLst/>
          </a:prstGeom>
          <a:solidFill>
            <a:srgbClr val="EBFFEB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литературы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16" y="3347231"/>
            <a:ext cx="2587247" cy="195235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5C2B28F9-E557-467F-9769-C6E1ED9179BF}"/>
              </a:ext>
            </a:extLst>
          </p:cNvPr>
          <p:cNvSpPr txBox="1"/>
          <p:nvPr/>
        </p:nvSpPr>
        <p:spPr>
          <a:xfrm>
            <a:off x="3101804" y="5207227"/>
            <a:ext cx="2177584" cy="215444"/>
          </a:xfrm>
          <a:prstGeom prst="rect">
            <a:avLst/>
          </a:prstGeom>
          <a:solidFill>
            <a:srgbClr val="EBFFEB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с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методистом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37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2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950"/>
                            </p:stCondLst>
                            <p:childTnLst>
                              <p:par>
                                <p:cTn id="72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9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8700"/>
                            </p:stCondLst>
                            <p:childTnLst>
                              <p:par>
                                <p:cTn id="8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2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95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9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3700"/>
                            </p:stCondLst>
                            <p:childTnLst>
                              <p:par>
                                <p:cTn id="9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2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700"/>
                            </p:stCondLst>
                            <p:childTnLst>
                              <p:par>
                                <p:cTn id="108" presetID="45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5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450"/>
                            </p:stCondLst>
                            <p:childTnLst>
                              <p:par>
                                <p:cTn id="1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245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3200"/>
                            </p:stCondLst>
                            <p:childTnLst>
                              <p:par>
                                <p:cTn id="129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495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695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9450"/>
                            </p:stCondLst>
                            <p:childTnLst>
                              <p:par>
                                <p:cTn id="147" presetID="27" presetClass="emph" presetSubtype="0" repeatCount="2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1" grpId="0" animBg="1"/>
      <p:bldP spid="19" grpId="0" animBg="1"/>
      <p:bldP spid="58" grpId="0"/>
      <p:bldP spid="64" grpId="0" uiExpand="1" build="p" animBg="1"/>
      <p:bldP spid="11" grpId="0"/>
      <p:bldP spid="66" grpId="0" animBg="1"/>
      <p:bldP spid="83" grpId="0" animBg="1"/>
      <p:bldP spid="95" grpId="0"/>
      <p:bldP spid="96" grpId="0" animBg="1"/>
      <p:bldP spid="8" grpId="0" animBg="1"/>
      <p:bldP spid="92" grpId="0" animBg="1"/>
      <p:bldP spid="49" grpId="0"/>
      <p:bldP spid="75" grpId="0" animBg="1"/>
      <p:bldP spid="45" grpId="0" animBg="1"/>
      <p:bldP spid="45" grpId="1" animBg="1"/>
      <p:bldP spid="73" grpId="0" animBg="1"/>
      <p:bldP spid="46" grpId="0" animBg="1"/>
      <p:bldP spid="72" grpId="0" animBg="1"/>
      <p:bldP spid="7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2684</TotalTime>
  <Words>284</Words>
  <Application>Microsoft Office PowerPoint</Application>
  <PresentationFormat>Произвольный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Josan</dc:creator>
  <cp:lastModifiedBy>user</cp:lastModifiedBy>
  <cp:revision>106</cp:revision>
  <dcterms:created xsi:type="dcterms:W3CDTF">2023-02-21T19:28:45Z</dcterms:created>
  <dcterms:modified xsi:type="dcterms:W3CDTF">2024-09-30T08:37:38Z</dcterms:modified>
</cp:coreProperties>
</file>