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8288000" cy="10287000"/>
  <p:notesSz cx="6858000" cy="9144000"/>
  <p:embeddedFontLst>
    <p:embeddedFont>
      <p:font typeface="Adigiana Extreme" panose="020B0604020202020204" charset="0"/>
      <p:regular r:id="rId20"/>
    </p:embeddedFont>
    <p:embeddedFont>
      <p:font typeface="Adigiana Ultra" panose="020B0604020202020204" charset="0"/>
      <p:regular r:id="rId21"/>
    </p:embeddedFont>
    <p:embeddedFont>
      <p:font typeface="Balmy" charset="-5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Heartland Sans" panose="020B0604020202020204" charset="0"/>
      <p:regular r:id="rId27"/>
    </p:embeddedFont>
    <p:embeddedFont>
      <p:font typeface="Open Sans Bold" panose="020B0604020202020204" charset="0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754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4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svg"/><Relationship Id="rId4" Type="http://schemas.openxmlformats.org/officeDocument/2006/relationships/image" Target="../media/image6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2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7702246"/>
            <a:ext cx="18288000" cy="2584754"/>
          </a:xfrm>
          <a:prstGeom prst="rect">
            <a:avLst/>
          </a:prstGeom>
          <a:solidFill>
            <a:srgbClr val="99D9D9"/>
          </a:solidFill>
        </p:spPr>
      </p:sp>
      <p:sp>
        <p:nvSpPr>
          <p:cNvPr id="3" name="Freeform 3"/>
          <p:cNvSpPr/>
          <p:nvPr/>
        </p:nvSpPr>
        <p:spPr>
          <a:xfrm>
            <a:off x="12421912" y="6306047"/>
            <a:ext cx="5866088" cy="3274344"/>
          </a:xfrm>
          <a:custGeom>
            <a:avLst/>
            <a:gdLst/>
            <a:ahLst/>
            <a:cxnLst/>
            <a:rect l="l" t="t" r="r" b="b"/>
            <a:pathLst>
              <a:path w="5866088" h="3274344">
                <a:moveTo>
                  <a:pt x="0" y="0"/>
                </a:moveTo>
                <a:lnTo>
                  <a:pt x="5866088" y="0"/>
                </a:lnTo>
                <a:lnTo>
                  <a:pt x="5866088" y="3274344"/>
                </a:lnTo>
                <a:lnTo>
                  <a:pt x="0" y="327434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696761" y="1028700"/>
            <a:ext cx="2562539" cy="2689688"/>
          </a:xfrm>
          <a:custGeom>
            <a:avLst/>
            <a:gdLst/>
            <a:ahLst/>
            <a:cxnLst/>
            <a:rect l="l" t="t" r="r" b="b"/>
            <a:pathLst>
              <a:path w="2562539" h="2689688">
                <a:moveTo>
                  <a:pt x="0" y="0"/>
                </a:moveTo>
                <a:lnTo>
                  <a:pt x="2562539" y="0"/>
                </a:lnTo>
                <a:lnTo>
                  <a:pt x="2562539" y="2689688"/>
                </a:lnTo>
                <a:lnTo>
                  <a:pt x="0" y="26896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0" y="3718388"/>
            <a:ext cx="2097379" cy="6284283"/>
          </a:xfrm>
          <a:custGeom>
            <a:avLst/>
            <a:gdLst/>
            <a:ahLst/>
            <a:cxnLst/>
            <a:rect l="l" t="t" r="r" b="b"/>
            <a:pathLst>
              <a:path w="2097379" h="6284283">
                <a:moveTo>
                  <a:pt x="0" y="0"/>
                </a:moveTo>
                <a:lnTo>
                  <a:pt x="2097379" y="0"/>
                </a:lnTo>
                <a:lnTo>
                  <a:pt x="2097379" y="6284283"/>
                </a:lnTo>
                <a:lnTo>
                  <a:pt x="0" y="628428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411418" y="1569015"/>
            <a:ext cx="2354099" cy="6850554"/>
          </a:xfrm>
          <a:custGeom>
            <a:avLst/>
            <a:gdLst/>
            <a:ahLst/>
            <a:cxnLst/>
            <a:rect l="l" t="t" r="r" b="b"/>
            <a:pathLst>
              <a:path w="2354099" h="6850554">
                <a:moveTo>
                  <a:pt x="0" y="0"/>
                </a:moveTo>
                <a:lnTo>
                  <a:pt x="2354099" y="0"/>
                </a:lnTo>
                <a:lnTo>
                  <a:pt x="2354099" y="6850553"/>
                </a:lnTo>
                <a:lnTo>
                  <a:pt x="0" y="685055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4765517" y="2997737"/>
            <a:ext cx="2936126" cy="6616621"/>
          </a:xfrm>
          <a:custGeom>
            <a:avLst/>
            <a:gdLst/>
            <a:ahLst/>
            <a:cxnLst/>
            <a:rect l="l" t="t" r="r" b="b"/>
            <a:pathLst>
              <a:path w="2936126" h="6616621">
                <a:moveTo>
                  <a:pt x="2936126" y="0"/>
                </a:moveTo>
                <a:lnTo>
                  <a:pt x="0" y="0"/>
                </a:lnTo>
                <a:lnTo>
                  <a:pt x="0" y="6616620"/>
                </a:lnTo>
                <a:lnTo>
                  <a:pt x="2936126" y="6616620"/>
                </a:lnTo>
                <a:lnTo>
                  <a:pt x="2936126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6507906" y="932632"/>
            <a:ext cx="8188855" cy="27857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300"/>
              </a:lnSpc>
            </a:pPr>
            <a:r>
              <a:rPr lang="en-US" sz="10300">
                <a:solidFill>
                  <a:srgbClr val="000000"/>
                </a:solidFill>
                <a:latin typeface="Adigiana Ultra"/>
                <a:ea typeface="Adigiana Ultra"/>
                <a:cs typeface="Adigiana Ultra"/>
                <a:sym typeface="Adigiana Ultra"/>
              </a:rPr>
              <a:t>Мир профессий </a:t>
            </a:r>
          </a:p>
          <a:p>
            <a:pPr algn="ctr">
              <a:lnSpc>
                <a:spcPts val="10300"/>
              </a:lnSpc>
            </a:pPr>
            <a:r>
              <a:rPr lang="en-US" sz="10300">
                <a:solidFill>
                  <a:srgbClr val="000000"/>
                </a:solidFill>
                <a:latin typeface="Adigiana Ultra"/>
                <a:ea typeface="Adigiana Ultra"/>
                <a:cs typeface="Adigiana Ultra"/>
                <a:sym typeface="Adigiana Ultra"/>
              </a:rPr>
              <a:t>родного края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6425180"/>
            <a:ext cx="18288000" cy="4086027"/>
          </a:xfrm>
          <a:prstGeom prst="rect">
            <a:avLst/>
          </a:prstGeom>
          <a:solidFill>
            <a:srgbClr val="99D9D9"/>
          </a:solidFill>
        </p:spPr>
      </p:sp>
      <p:sp>
        <p:nvSpPr>
          <p:cNvPr id="3" name="Freeform 3"/>
          <p:cNvSpPr/>
          <p:nvPr/>
        </p:nvSpPr>
        <p:spPr>
          <a:xfrm>
            <a:off x="296060" y="2372017"/>
            <a:ext cx="5237360" cy="3792571"/>
          </a:xfrm>
          <a:custGeom>
            <a:avLst/>
            <a:gdLst/>
            <a:ahLst/>
            <a:cxnLst/>
            <a:rect l="l" t="t" r="r" b="b"/>
            <a:pathLst>
              <a:path w="5237360" h="3792571">
                <a:moveTo>
                  <a:pt x="0" y="0"/>
                </a:moveTo>
                <a:lnTo>
                  <a:pt x="5237360" y="0"/>
                </a:lnTo>
                <a:lnTo>
                  <a:pt x="5237360" y="3792572"/>
                </a:lnTo>
                <a:lnTo>
                  <a:pt x="0" y="379257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409712" y="2372017"/>
            <a:ext cx="5220942" cy="3792571"/>
          </a:xfrm>
          <a:custGeom>
            <a:avLst/>
            <a:gdLst/>
            <a:ahLst/>
            <a:cxnLst/>
            <a:rect l="l" t="t" r="r" b="b"/>
            <a:pathLst>
              <a:path w="5220942" h="3792571">
                <a:moveTo>
                  <a:pt x="0" y="0"/>
                </a:moveTo>
                <a:lnTo>
                  <a:pt x="5220942" y="0"/>
                </a:lnTo>
                <a:lnTo>
                  <a:pt x="5220942" y="3792572"/>
                </a:lnTo>
                <a:lnTo>
                  <a:pt x="0" y="379257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506954" y="2283451"/>
            <a:ext cx="5336564" cy="3881137"/>
          </a:xfrm>
          <a:custGeom>
            <a:avLst/>
            <a:gdLst/>
            <a:ahLst/>
            <a:cxnLst/>
            <a:rect l="l" t="t" r="r" b="b"/>
            <a:pathLst>
              <a:path w="5336564" h="3881137">
                <a:moveTo>
                  <a:pt x="0" y="0"/>
                </a:moveTo>
                <a:lnTo>
                  <a:pt x="5336564" y="0"/>
                </a:lnTo>
                <a:lnTo>
                  <a:pt x="5336564" y="3881138"/>
                </a:lnTo>
                <a:lnTo>
                  <a:pt x="0" y="38811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7658066" y="-207721"/>
            <a:ext cx="8998670" cy="11735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182"/>
              </a:lnSpc>
            </a:pPr>
            <a:r>
              <a:rPr lang="en-US" sz="7652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Торговля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0" y="6316989"/>
            <a:ext cx="5785850" cy="3740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31"/>
              </a:lnSpc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Работник магазина, </a:t>
            </a:r>
          </a:p>
          <a:p>
            <a:pPr algn="ctr">
              <a:lnSpc>
                <a:spcPts val="5831"/>
              </a:lnSpc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который продаёт </a:t>
            </a:r>
          </a:p>
          <a:p>
            <a:pPr algn="ctr">
              <a:lnSpc>
                <a:spcPts val="5831"/>
              </a:lnSpc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товар покупателям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785850" y="6432843"/>
            <a:ext cx="6079026" cy="3451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33"/>
              </a:lnSpc>
              <a:spcBef>
                <a:spcPct val="0"/>
              </a:spcBef>
            </a:pPr>
            <a:r>
              <a:rPr lang="en-US" sz="5433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Человек, который работает</a:t>
            </a:r>
          </a:p>
          <a:p>
            <a:pPr algn="ctr">
              <a:lnSpc>
                <a:spcPts val="5433"/>
              </a:lnSpc>
              <a:spcBef>
                <a:spcPct val="0"/>
              </a:spcBef>
            </a:pPr>
            <a:r>
              <a:rPr lang="en-US" sz="5433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на кассе: принимает </a:t>
            </a:r>
          </a:p>
          <a:p>
            <a:pPr algn="ctr">
              <a:lnSpc>
                <a:spcPts val="5433"/>
              </a:lnSpc>
              <a:spcBef>
                <a:spcPct val="0"/>
              </a:spcBef>
            </a:pPr>
            <a:r>
              <a:rPr lang="en-US" sz="5433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деньги от покупателей,</a:t>
            </a:r>
          </a:p>
          <a:p>
            <a:pPr algn="ctr">
              <a:lnSpc>
                <a:spcPts val="5433"/>
              </a:lnSpc>
              <a:spcBef>
                <a:spcPct val="0"/>
              </a:spcBef>
            </a:pPr>
            <a:r>
              <a:rPr lang="en-US" sz="5433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выдаёт сдачу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637058" y="6402714"/>
            <a:ext cx="5358085" cy="34350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87"/>
              </a:lnSpc>
              <a:spcBef>
                <a:spcPct val="0"/>
              </a:spcBef>
            </a:pPr>
            <a:r>
              <a:rPr lang="en-US" sz="5387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Человек, который следит </a:t>
            </a:r>
          </a:p>
          <a:p>
            <a:pPr algn="ctr">
              <a:lnSpc>
                <a:spcPts val="5387"/>
              </a:lnSpc>
              <a:spcBef>
                <a:spcPct val="0"/>
              </a:spcBef>
            </a:pPr>
            <a:r>
              <a:rPr lang="en-US" sz="5387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за качеством товаров</a:t>
            </a:r>
          </a:p>
          <a:p>
            <a:pPr algn="ctr">
              <a:lnSpc>
                <a:spcPts val="5387"/>
              </a:lnSpc>
              <a:spcBef>
                <a:spcPct val="0"/>
              </a:spcBef>
            </a:pPr>
            <a:r>
              <a:rPr lang="en-US" sz="5387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в магазине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296060" y="1109877"/>
            <a:ext cx="4484278" cy="1082445"/>
            <a:chOff x="0" y="0"/>
            <a:chExt cx="5979037" cy="144326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979037" cy="1443260"/>
            </a:xfrm>
            <a:custGeom>
              <a:avLst/>
              <a:gdLst/>
              <a:ahLst/>
              <a:cxnLst/>
              <a:rect l="l" t="t" r="r" b="b"/>
              <a:pathLst>
                <a:path w="5979037" h="1443260">
                  <a:moveTo>
                    <a:pt x="0" y="0"/>
                  </a:moveTo>
                  <a:lnTo>
                    <a:pt x="5979037" y="0"/>
                  </a:lnTo>
                  <a:lnTo>
                    <a:pt x="5979037" y="1443260"/>
                  </a:lnTo>
                  <a:lnTo>
                    <a:pt x="0" y="144326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TextBox 12"/>
            <p:cNvSpPr txBox="1"/>
            <p:nvPr/>
          </p:nvSpPr>
          <p:spPr>
            <a:xfrm>
              <a:off x="722999" y="-114300"/>
              <a:ext cx="3884345" cy="12753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047"/>
                </a:lnSpc>
              </a:pPr>
              <a:r>
                <a:rPr lang="en-US" sz="5748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Продавец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694303" y="1109877"/>
            <a:ext cx="5170573" cy="1122873"/>
            <a:chOff x="0" y="0"/>
            <a:chExt cx="6202348" cy="1497164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202348" cy="1497164"/>
            </a:xfrm>
            <a:custGeom>
              <a:avLst/>
              <a:gdLst/>
              <a:ahLst/>
              <a:cxnLst/>
              <a:rect l="l" t="t" r="r" b="b"/>
              <a:pathLst>
                <a:path w="6202348" h="1497164">
                  <a:moveTo>
                    <a:pt x="0" y="0"/>
                  </a:moveTo>
                  <a:lnTo>
                    <a:pt x="6202348" y="0"/>
                  </a:lnTo>
                  <a:lnTo>
                    <a:pt x="6202348" y="1497164"/>
                  </a:lnTo>
                  <a:lnTo>
                    <a:pt x="0" y="149716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TextBox 15"/>
            <p:cNvSpPr txBox="1"/>
            <p:nvPr/>
          </p:nvSpPr>
          <p:spPr>
            <a:xfrm>
              <a:off x="1635495" y="-61638"/>
              <a:ext cx="2931358" cy="141561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841"/>
                </a:lnSpc>
              </a:pPr>
              <a:r>
                <a:rPr lang="en-US" sz="6315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Кассир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2506954" y="1108700"/>
            <a:ext cx="5488189" cy="1124051"/>
            <a:chOff x="0" y="0"/>
            <a:chExt cx="7317585" cy="1498735"/>
          </a:xfrm>
        </p:grpSpPr>
        <p:sp>
          <p:nvSpPr>
            <p:cNvPr id="17" name="Freeform 17"/>
            <p:cNvSpPr/>
            <p:nvPr/>
          </p:nvSpPr>
          <p:spPr>
            <a:xfrm>
              <a:off x="624376" y="0"/>
              <a:ext cx="6208853" cy="1498735"/>
            </a:xfrm>
            <a:custGeom>
              <a:avLst/>
              <a:gdLst/>
              <a:ahLst/>
              <a:cxnLst/>
              <a:rect l="l" t="t" r="r" b="b"/>
              <a:pathLst>
                <a:path w="6208853" h="1498735">
                  <a:moveTo>
                    <a:pt x="0" y="0"/>
                  </a:moveTo>
                  <a:lnTo>
                    <a:pt x="6208853" y="0"/>
                  </a:lnTo>
                  <a:lnTo>
                    <a:pt x="6208853" y="1498735"/>
                  </a:lnTo>
                  <a:lnTo>
                    <a:pt x="0" y="14987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TextBox 18"/>
            <p:cNvSpPr txBox="1"/>
            <p:nvPr/>
          </p:nvSpPr>
          <p:spPr>
            <a:xfrm>
              <a:off x="0" y="-15589"/>
              <a:ext cx="7317585" cy="13219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278"/>
                </a:lnSpc>
              </a:pPr>
              <a:r>
                <a:rPr lang="en-US" sz="5913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Товаровед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8795017"/>
            <a:ext cx="18288000" cy="1491983"/>
          </a:xfrm>
          <a:prstGeom prst="rect">
            <a:avLst/>
          </a:prstGeom>
          <a:solidFill>
            <a:srgbClr val="D1A3E8"/>
          </a:solidFill>
        </p:spPr>
      </p:sp>
      <p:sp>
        <p:nvSpPr>
          <p:cNvPr id="3" name="Freeform 3"/>
          <p:cNvSpPr/>
          <p:nvPr/>
        </p:nvSpPr>
        <p:spPr>
          <a:xfrm>
            <a:off x="639569" y="516781"/>
            <a:ext cx="4706510" cy="3417984"/>
          </a:xfrm>
          <a:custGeom>
            <a:avLst/>
            <a:gdLst/>
            <a:ahLst/>
            <a:cxnLst/>
            <a:rect l="l" t="t" r="r" b="b"/>
            <a:pathLst>
              <a:path w="4706510" h="3417984">
                <a:moveTo>
                  <a:pt x="0" y="0"/>
                </a:moveTo>
                <a:lnTo>
                  <a:pt x="4706510" y="0"/>
                </a:lnTo>
                <a:lnTo>
                  <a:pt x="4706510" y="3417984"/>
                </a:lnTo>
                <a:lnTo>
                  <a:pt x="0" y="341798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445189" y="516781"/>
            <a:ext cx="4534669" cy="3283726"/>
          </a:xfrm>
          <a:custGeom>
            <a:avLst/>
            <a:gdLst/>
            <a:ahLst/>
            <a:cxnLst/>
            <a:rect l="l" t="t" r="r" b="b"/>
            <a:pathLst>
              <a:path w="4534669" h="3283726">
                <a:moveTo>
                  <a:pt x="0" y="0"/>
                </a:moveTo>
                <a:lnTo>
                  <a:pt x="4534669" y="0"/>
                </a:lnTo>
                <a:lnTo>
                  <a:pt x="4534669" y="3283726"/>
                </a:lnTo>
                <a:lnTo>
                  <a:pt x="0" y="32837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075233" y="516781"/>
            <a:ext cx="4660292" cy="3384420"/>
          </a:xfrm>
          <a:custGeom>
            <a:avLst/>
            <a:gdLst/>
            <a:ahLst/>
            <a:cxnLst/>
            <a:rect l="l" t="t" r="r" b="b"/>
            <a:pathLst>
              <a:path w="4660292" h="3384420">
                <a:moveTo>
                  <a:pt x="0" y="0"/>
                </a:moveTo>
                <a:lnTo>
                  <a:pt x="4660292" y="0"/>
                </a:lnTo>
                <a:lnTo>
                  <a:pt x="4660292" y="3384420"/>
                </a:lnTo>
                <a:lnTo>
                  <a:pt x="0" y="33844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24566" y="4719126"/>
            <a:ext cx="5136517" cy="3419410"/>
          </a:xfrm>
          <a:custGeom>
            <a:avLst/>
            <a:gdLst/>
            <a:ahLst/>
            <a:cxnLst/>
            <a:rect l="l" t="t" r="r" b="b"/>
            <a:pathLst>
              <a:path w="5136517" h="3419410">
                <a:moveTo>
                  <a:pt x="0" y="0"/>
                </a:moveTo>
                <a:lnTo>
                  <a:pt x="5136517" y="0"/>
                </a:lnTo>
                <a:lnTo>
                  <a:pt x="5136517" y="3419410"/>
                </a:lnTo>
                <a:lnTo>
                  <a:pt x="0" y="341941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289930" y="4573513"/>
            <a:ext cx="4689928" cy="3396155"/>
          </a:xfrm>
          <a:custGeom>
            <a:avLst/>
            <a:gdLst/>
            <a:ahLst/>
            <a:cxnLst/>
            <a:rect l="l" t="t" r="r" b="b"/>
            <a:pathLst>
              <a:path w="4689928" h="3396155">
                <a:moveTo>
                  <a:pt x="0" y="0"/>
                </a:moveTo>
                <a:lnTo>
                  <a:pt x="4689928" y="0"/>
                </a:lnTo>
                <a:lnTo>
                  <a:pt x="4689928" y="3396155"/>
                </a:lnTo>
                <a:lnTo>
                  <a:pt x="0" y="33961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002647" y="4312308"/>
            <a:ext cx="5268655" cy="3826228"/>
          </a:xfrm>
          <a:custGeom>
            <a:avLst/>
            <a:gdLst/>
            <a:ahLst/>
            <a:cxnLst/>
            <a:rect l="l" t="t" r="r" b="b"/>
            <a:pathLst>
              <a:path w="5268655" h="3826228">
                <a:moveTo>
                  <a:pt x="0" y="0"/>
                </a:moveTo>
                <a:lnTo>
                  <a:pt x="5268655" y="0"/>
                </a:lnTo>
                <a:lnTo>
                  <a:pt x="5268655" y="3826228"/>
                </a:lnTo>
                <a:lnTo>
                  <a:pt x="0" y="382622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92427" y="3434068"/>
            <a:ext cx="5268655" cy="896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Доярка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000566" y="3619097"/>
            <a:ext cx="5268655" cy="896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Комбайнёр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791960" y="3619097"/>
            <a:ext cx="5268655" cy="896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Овощевод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7424" y="7841247"/>
            <a:ext cx="5268655" cy="896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Агроном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000566" y="7841247"/>
            <a:ext cx="5268655" cy="896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Зоотехник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791960" y="7841247"/>
            <a:ext cx="5551928" cy="937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71"/>
              </a:lnSpc>
            </a:pPr>
            <a:r>
              <a:rPr lang="en-US" sz="547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Конюх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391031" y="8618517"/>
            <a:ext cx="8642985" cy="14509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 dirty="0" err="1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Сельские</a:t>
            </a:r>
            <a:r>
              <a:rPr lang="en-US" sz="8499" dirty="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</a:t>
            </a:r>
            <a:r>
              <a:rPr lang="en-US" sz="8499" dirty="0" err="1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профессии</a:t>
            </a:r>
            <a:endParaRPr lang="en-US" sz="8499" dirty="0">
              <a:solidFill>
                <a:srgbClr val="000000"/>
              </a:solidFill>
              <a:latin typeface="Adigiana Extreme"/>
              <a:ea typeface="Adigiana Extreme"/>
              <a:cs typeface="Adigiana Extreme"/>
              <a:sym typeface="Adigiana Extrem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400000">
            <a:off x="8517502" y="497452"/>
            <a:ext cx="1291096" cy="18288000"/>
          </a:xfrm>
          <a:prstGeom prst="rect">
            <a:avLst/>
          </a:prstGeom>
          <a:solidFill>
            <a:srgbClr val="99B83C"/>
          </a:solidFill>
        </p:spPr>
      </p:sp>
      <p:sp>
        <p:nvSpPr>
          <p:cNvPr id="3" name="Freeform 3"/>
          <p:cNvSpPr/>
          <p:nvPr/>
        </p:nvSpPr>
        <p:spPr>
          <a:xfrm>
            <a:off x="394319" y="302584"/>
            <a:ext cx="5354865" cy="3580198"/>
          </a:xfrm>
          <a:custGeom>
            <a:avLst/>
            <a:gdLst/>
            <a:ahLst/>
            <a:cxnLst/>
            <a:rect l="l" t="t" r="r" b="b"/>
            <a:pathLst>
              <a:path w="5354865" h="3580198">
                <a:moveTo>
                  <a:pt x="0" y="0"/>
                </a:moveTo>
                <a:lnTo>
                  <a:pt x="5354866" y="0"/>
                </a:lnTo>
                <a:lnTo>
                  <a:pt x="5354866" y="3580199"/>
                </a:lnTo>
                <a:lnTo>
                  <a:pt x="0" y="35801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462797" y="176185"/>
            <a:ext cx="5362406" cy="3706598"/>
          </a:xfrm>
          <a:custGeom>
            <a:avLst/>
            <a:gdLst/>
            <a:ahLst/>
            <a:cxnLst/>
            <a:rect l="l" t="t" r="r" b="b"/>
            <a:pathLst>
              <a:path w="5362406" h="3706598">
                <a:moveTo>
                  <a:pt x="0" y="0"/>
                </a:moveTo>
                <a:lnTo>
                  <a:pt x="5362406" y="0"/>
                </a:lnTo>
                <a:lnTo>
                  <a:pt x="5362406" y="3706598"/>
                </a:lnTo>
                <a:lnTo>
                  <a:pt x="0" y="37065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381" b="-2381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348281" y="216436"/>
            <a:ext cx="5483717" cy="3666347"/>
          </a:xfrm>
          <a:custGeom>
            <a:avLst/>
            <a:gdLst/>
            <a:ahLst/>
            <a:cxnLst/>
            <a:rect l="l" t="t" r="r" b="b"/>
            <a:pathLst>
              <a:path w="5483717" h="3666347">
                <a:moveTo>
                  <a:pt x="0" y="0"/>
                </a:moveTo>
                <a:lnTo>
                  <a:pt x="5483717" y="0"/>
                </a:lnTo>
                <a:lnTo>
                  <a:pt x="5483717" y="3666347"/>
                </a:lnTo>
                <a:lnTo>
                  <a:pt x="0" y="366634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60627" y="4716463"/>
            <a:ext cx="5622250" cy="3758968"/>
          </a:xfrm>
          <a:custGeom>
            <a:avLst/>
            <a:gdLst/>
            <a:ahLst/>
            <a:cxnLst/>
            <a:rect l="l" t="t" r="r" b="b"/>
            <a:pathLst>
              <a:path w="5622250" h="3758968">
                <a:moveTo>
                  <a:pt x="0" y="0"/>
                </a:moveTo>
                <a:lnTo>
                  <a:pt x="5622250" y="0"/>
                </a:lnTo>
                <a:lnTo>
                  <a:pt x="5622250" y="3758968"/>
                </a:lnTo>
                <a:lnTo>
                  <a:pt x="0" y="37589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265828" y="4808478"/>
            <a:ext cx="5500429" cy="3666953"/>
          </a:xfrm>
          <a:custGeom>
            <a:avLst/>
            <a:gdLst/>
            <a:ahLst/>
            <a:cxnLst/>
            <a:rect l="l" t="t" r="r" b="b"/>
            <a:pathLst>
              <a:path w="5500429" h="3666953">
                <a:moveTo>
                  <a:pt x="0" y="0"/>
                </a:moveTo>
                <a:lnTo>
                  <a:pt x="5500430" y="0"/>
                </a:lnTo>
                <a:lnTo>
                  <a:pt x="5500430" y="3666953"/>
                </a:lnTo>
                <a:lnTo>
                  <a:pt x="0" y="366695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147258" y="4638161"/>
            <a:ext cx="5391679" cy="3915571"/>
          </a:xfrm>
          <a:custGeom>
            <a:avLst/>
            <a:gdLst/>
            <a:ahLst/>
            <a:cxnLst/>
            <a:rect l="l" t="t" r="r" b="b"/>
            <a:pathLst>
              <a:path w="5391679" h="3915571">
                <a:moveTo>
                  <a:pt x="0" y="0"/>
                </a:moveTo>
                <a:lnTo>
                  <a:pt x="5391679" y="0"/>
                </a:lnTo>
                <a:lnTo>
                  <a:pt x="5391679" y="3915571"/>
                </a:lnTo>
                <a:lnTo>
                  <a:pt x="0" y="391557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60627" y="3787533"/>
            <a:ext cx="5391679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Экскурсовод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440319" y="3787533"/>
            <a:ext cx="5391679" cy="7715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Журналист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374578" y="3662437"/>
            <a:ext cx="5391679" cy="8966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Сварщик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348281" y="8205329"/>
            <a:ext cx="5391679" cy="9131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19"/>
              </a:lnSpc>
            </a:pPr>
            <a:r>
              <a:rPr lang="en-US" sz="52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Швея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265828" y="8110819"/>
            <a:ext cx="5391679" cy="8966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Музыкант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0" y="8188819"/>
            <a:ext cx="5391679" cy="929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59"/>
              </a:lnSpc>
            </a:pPr>
            <a:r>
              <a:rPr lang="en-US" sz="53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Актёр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391679" y="8725772"/>
            <a:ext cx="8499843" cy="29833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186"/>
              </a:lnSpc>
            </a:pPr>
            <a:r>
              <a:rPr lang="en-US" sz="8704" dirty="0" err="1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Городские</a:t>
            </a:r>
            <a:r>
              <a:rPr lang="en-US" sz="8704" dirty="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</a:t>
            </a:r>
            <a:r>
              <a:rPr lang="en-US" sz="8704" dirty="0" err="1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профессии</a:t>
            </a:r>
            <a:endParaRPr lang="en-US" sz="8704" dirty="0">
              <a:solidFill>
                <a:srgbClr val="000000"/>
              </a:solidFill>
              <a:latin typeface="Adigiana Extreme"/>
              <a:ea typeface="Adigiana Extreme"/>
              <a:cs typeface="Adigiana Extreme"/>
              <a:sym typeface="Adigiana Extrem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5400000">
            <a:off x="7875626" y="-8607635"/>
            <a:ext cx="1922007" cy="18599588"/>
          </a:xfrm>
          <a:prstGeom prst="rect">
            <a:avLst/>
          </a:prstGeom>
          <a:solidFill>
            <a:srgbClr val="CFE3E7"/>
          </a:solidFill>
        </p:spPr>
      </p:sp>
      <p:sp>
        <p:nvSpPr>
          <p:cNvPr id="3" name="Freeform 3"/>
          <p:cNvSpPr/>
          <p:nvPr/>
        </p:nvSpPr>
        <p:spPr>
          <a:xfrm>
            <a:off x="1028700" y="1252317"/>
            <a:ext cx="5526776" cy="3684517"/>
          </a:xfrm>
          <a:custGeom>
            <a:avLst/>
            <a:gdLst/>
            <a:ahLst/>
            <a:cxnLst/>
            <a:rect l="l" t="t" r="r" b="b"/>
            <a:pathLst>
              <a:path w="5526776" h="3684517">
                <a:moveTo>
                  <a:pt x="0" y="0"/>
                </a:moveTo>
                <a:lnTo>
                  <a:pt x="5526776" y="0"/>
                </a:lnTo>
                <a:lnTo>
                  <a:pt x="5526776" y="3684517"/>
                </a:lnTo>
                <a:lnTo>
                  <a:pt x="0" y="368451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117946" y="1136337"/>
            <a:ext cx="5995451" cy="4007163"/>
          </a:xfrm>
          <a:custGeom>
            <a:avLst/>
            <a:gdLst/>
            <a:ahLst/>
            <a:cxnLst/>
            <a:rect l="l" t="t" r="r" b="b"/>
            <a:pathLst>
              <a:path w="5995451" h="4007163">
                <a:moveTo>
                  <a:pt x="0" y="0"/>
                </a:moveTo>
                <a:lnTo>
                  <a:pt x="5995451" y="0"/>
                </a:lnTo>
                <a:lnTo>
                  <a:pt x="5995451" y="4007163"/>
                </a:lnTo>
                <a:lnTo>
                  <a:pt x="0" y="40071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28700" y="5468374"/>
            <a:ext cx="5447608" cy="4128879"/>
          </a:xfrm>
          <a:custGeom>
            <a:avLst/>
            <a:gdLst/>
            <a:ahLst/>
            <a:cxnLst/>
            <a:rect l="l" t="t" r="r" b="b"/>
            <a:pathLst>
              <a:path w="5447608" h="4128879">
                <a:moveTo>
                  <a:pt x="0" y="0"/>
                </a:moveTo>
                <a:lnTo>
                  <a:pt x="5447608" y="0"/>
                </a:lnTo>
                <a:lnTo>
                  <a:pt x="5447608" y="4128878"/>
                </a:lnTo>
                <a:lnTo>
                  <a:pt x="0" y="41288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934035" y="5579305"/>
            <a:ext cx="5823386" cy="3678995"/>
          </a:xfrm>
          <a:custGeom>
            <a:avLst/>
            <a:gdLst/>
            <a:ahLst/>
            <a:cxnLst/>
            <a:rect l="l" t="t" r="r" b="b"/>
            <a:pathLst>
              <a:path w="5823386" h="3678995">
                <a:moveTo>
                  <a:pt x="0" y="0"/>
                </a:moveTo>
                <a:lnTo>
                  <a:pt x="5823386" y="0"/>
                </a:lnTo>
                <a:lnTo>
                  <a:pt x="5823386" y="3678995"/>
                </a:lnTo>
                <a:lnTo>
                  <a:pt x="0" y="36789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6197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136557" y="3823819"/>
            <a:ext cx="2831425" cy="1236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79"/>
              </a:lnSpc>
            </a:pPr>
            <a:r>
              <a:rPr lang="en-US" sz="71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Учитель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260029" y="3907154"/>
            <a:ext cx="1711285" cy="1236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79"/>
              </a:lnSpc>
            </a:pPr>
            <a:r>
              <a:rPr lang="en-US" sz="71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Врач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929323" y="9050654"/>
            <a:ext cx="3539490" cy="1236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79"/>
              </a:lnSpc>
            </a:pPr>
            <a:r>
              <a:rPr lang="en-US" sz="71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Почтальон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112833" y="8907642"/>
            <a:ext cx="3465790" cy="1236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79"/>
              </a:lnSpc>
            </a:pPr>
            <a:r>
              <a:rPr lang="en-US" sz="71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Продавец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945766" y="-246059"/>
            <a:ext cx="10303634" cy="1255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779"/>
              </a:lnSpc>
            </a:pPr>
            <a:r>
              <a:rPr lang="en-US" sz="7699" dirty="0" err="1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Профессии</a:t>
            </a:r>
            <a:r>
              <a:rPr lang="en-US" sz="7699" dirty="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</a:t>
            </a:r>
            <a:r>
              <a:rPr lang="en-US" sz="7699" dirty="0" err="1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города</a:t>
            </a:r>
            <a:r>
              <a:rPr lang="en-US" sz="7699" dirty="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и </a:t>
            </a:r>
            <a:r>
              <a:rPr lang="en-US" sz="7699" dirty="0" err="1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села</a:t>
            </a:r>
            <a:endParaRPr lang="en-US" sz="7699" dirty="0">
              <a:solidFill>
                <a:srgbClr val="000000"/>
              </a:solidFill>
              <a:latin typeface="Adigiana Extreme"/>
              <a:ea typeface="Adigiana Extreme"/>
              <a:cs typeface="Adigiana Extreme"/>
              <a:sym typeface="Adigiana Extreme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8795017"/>
            <a:ext cx="18288000" cy="1491983"/>
          </a:xfrm>
          <a:prstGeom prst="rect">
            <a:avLst/>
          </a:prstGeom>
          <a:solidFill>
            <a:srgbClr val="D1A3E8"/>
          </a:solidFill>
        </p:spPr>
      </p:sp>
      <p:sp>
        <p:nvSpPr>
          <p:cNvPr id="3" name="Freeform 3"/>
          <p:cNvSpPr/>
          <p:nvPr/>
        </p:nvSpPr>
        <p:spPr>
          <a:xfrm>
            <a:off x="132268" y="1028700"/>
            <a:ext cx="9011732" cy="5407039"/>
          </a:xfrm>
          <a:custGeom>
            <a:avLst/>
            <a:gdLst/>
            <a:ahLst/>
            <a:cxnLst/>
            <a:rect l="l" t="t" r="r" b="b"/>
            <a:pathLst>
              <a:path w="9011732" h="5407039">
                <a:moveTo>
                  <a:pt x="0" y="0"/>
                </a:moveTo>
                <a:lnTo>
                  <a:pt x="9011732" y="0"/>
                </a:lnTo>
                <a:lnTo>
                  <a:pt x="9011732" y="5407039"/>
                </a:lnTo>
                <a:lnTo>
                  <a:pt x="0" y="540703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275392" y="1521359"/>
            <a:ext cx="7853710" cy="7853710"/>
          </a:xfrm>
          <a:custGeom>
            <a:avLst/>
            <a:gdLst/>
            <a:ahLst/>
            <a:cxnLst/>
            <a:rect l="l" t="t" r="r" b="b"/>
            <a:pathLst>
              <a:path w="7853710" h="7853710">
                <a:moveTo>
                  <a:pt x="0" y="0"/>
                </a:moveTo>
                <a:lnTo>
                  <a:pt x="7853710" y="0"/>
                </a:lnTo>
                <a:lnTo>
                  <a:pt x="7853710" y="7853710"/>
                </a:lnTo>
                <a:lnTo>
                  <a:pt x="0" y="78537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161938" y="5528557"/>
            <a:ext cx="4597845" cy="4758443"/>
          </a:xfrm>
          <a:custGeom>
            <a:avLst/>
            <a:gdLst/>
            <a:ahLst/>
            <a:cxnLst/>
            <a:rect l="l" t="t" r="r" b="b"/>
            <a:pathLst>
              <a:path w="4597845" h="4758443">
                <a:moveTo>
                  <a:pt x="0" y="0"/>
                </a:moveTo>
                <a:lnTo>
                  <a:pt x="4597845" y="0"/>
                </a:lnTo>
                <a:lnTo>
                  <a:pt x="4597845" y="4758443"/>
                </a:lnTo>
                <a:lnTo>
                  <a:pt x="0" y="475844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12364" y="6590302"/>
            <a:ext cx="4225770" cy="3306665"/>
          </a:xfrm>
          <a:custGeom>
            <a:avLst/>
            <a:gdLst/>
            <a:ahLst/>
            <a:cxnLst/>
            <a:rect l="l" t="t" r="r" b="b"/>
            <a:pathLst>
              <a:path w="4225770" h="3306665">
                <a:moveTo>
                  <a:pt x="0" y="0"/>
                </a:moveTo>
                <a:lnTo>
                  <a:pt x="4225770" y="0"/>
                </a:lnTo>
                <a:lnTo>
                  <a:pt x="4225770" y="3306665"/>
                </a:lnTo>
                <a:lnTo>
                  <a:pt x="0" y="330666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6965037" y="-161925"/>
            <a:ext cx="4357926" cy="14509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Строитель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8795017"/>
            <a:ext cx="18288000" cy="1491983"/>
          </a:xfrm>
          <a:prstGeom prst="rect">
            <a:avLst/>
          </a:prstGeom>
          <a:solidFill>
            <a:srgbClr val="D1A3E8"/>
          </a:solidFill>
        </p:spPr>
      </p:sp>
      <p:sp>
        <p:nvSpPr>
          <p:cNvPr id="3" name="Freeform 3"/>
          <p:cNvSpPr/>
          <p:nvPr/>
        </p:nvSpPr>
        <p:spPr>
          <a:xfrm>
            <a:off x="228822" y="271487"/>
            <a:ext cx="10279347" cy="6848615"/>
          </a:xfrm>
          <a:custGeom>
            <a:avLst/>
            <a:gdLst/>
            <a:ahLst/>
            <a:cxnLst/>
            <a:rect l="l" t="t" r="r" b="b"/>
            <a:pathLst>
              <a:path w="10279347" h="6848615">
                <a:moveTo>
                  <a:pt x="0" y="0"/>
                </a:moveTo>
                <a:lnTo>
                  <a:pt x="10279347" y="0"/>
                </a:lnTo>
                <a:lnTo>
                  <a:pt x="10279347" y="6848615"/>
                </a:lnTo>
                <a:lnTo>
                  <a:pt x="0" y="68486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8661455" y="4594618"/>
            <a:ext cx="9626545" cy="5414932"/>
          </a:xfrm>
          <a:custGeom>
            <a:avLst/>
            <a:gdLst/>
            <a:ahLst/>
            <a:cxnLst/>
            <a:rect l="l" t="t" r="r" b="b"/>
            <a:pathLst>
              <a:path w="9626545" h="5414932">
                <a:moveTo>
                  <a:pt x="0" y="0"/>
                </a:moveTo>
                <a:lnTo>
                  <a:pt x="9626545" y="0"/>
                </a:lnTo>
                <a:lnTo>
                  <a:pt x="9626545" y="5414931"/>
                </a:lnTo>
                <a:lnTo>
                  <a:pt x="0" y="541493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0508169" y="-161925"/>
            <a:ext cx="5417631" cy="13841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 dirty="0" err="1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Энергетик</a:t>
            </a:r>
            <a:endParaRPr lang="en-US" sz="8499" dirty="0">
              <a:solidFill>
                <a:srgbClr val="000000"/>
              </a:solidFill>
              <a:latin typeface="Adigiana Extreme"/>
              <a:ea typeface="Adigiana Extreme"/>
              <a:cs typeface="Adigiana Extreme"/>
              <a:sym typeface="Adigiana Extrem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8795017"/>
            <a:ext cx="18288000" cy="1491983"/>
          </a:xfrm>
          <a:prstGeom prst="rect">
            <a:avLst/>
          </a:prstGeom>
          <a:solidFill>
            <a:srgbClr val="D1A3E8"/>
          </a:solidFill>
        </p:spPr>
      </p:sp>
      <p:sp>
        <p:nvSpPr>
          <p:cNvPr id="3" name="Freeform 3"/>
          <p:cNvSpPr/>
          <p:nvPr/>
        </p:nvSpPr>
        <p:spPr>
          <a:xfrm>
            <a:off x="253296" y="384172"/>
            <a:ext cx="8176834" cy="5928205"/>
          </a:xfrm>
          <a:custGeom>
            <a:avLst/>
            <a:gdLst/>
            <a:ahLst/>
            <a:cxnLst/>
            <a:rect l="l" t="t" r="r" b="b"/>
            <a:pathLst>
              <a:path w="8176834" h="5928205">
                <a:moveTo>
                  <a:pt x="0" y="0"/>
                </a:moveTo>
                <a:lnTo>
                  <a:pt x="8176834" y="0"/>
                </a:lnTo>
                <a:lnTo>
                  <a:pt x="8176834" y="5928204"/>
                </a:lnTo>
                <a:lnTo>
                  <a:pt x="0" y="59282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8176834" y="1028700"/>
            <a:ext cx="9907644" cy="5647357"/>
          </a:xfrm>
          <a:custGeom>
            <a:avLst/>
            <a:gdLst/>
            <a:ahLst/>
            <a:cxnLst/>
            <a:rect l="l" t="t" r="r" b="b"/>
            <a:pathLst>
              <a:path w="9907644" h="5647357">
                <a:moveTo>
                  <a:pt x="0" y="0"/>
                </a:moveTo>
                <a:lnTo>
                  <a:pt x="9907643" y="0"/>
                </a:lnTo>
                <a:lnTo>
                  <a:pt x="9907643" y="5647357"/>
                </a:lnTo>
                <a:lnTo>
                  <a:pt x="0" y="564735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430130" y="6312376"/>
            <a:ext cx="6406708" cy="4268469"/>
          </a:xfrm>
          <a:custGeom>
            <a:avLst/>
            <a:gdLst/>
            <a:ahLst/>
            <a:cxnLst/>
            <a:rect l="l" t="t" r="r" b="b"/>
            <a:pathLst>
              <a:path w="6406708" h="4268469">
                <a:moveTo>
                  <a:pt x="0" y="0"/>
                </a:moveTo>
                <a:lnTo>
                  <a:pt x="6406708" y="0"/>
                </a:lnTo>
                <a:lnTo>
                  <a:pt x="6406708" y="4268470"/>
                </a:lnTo>
                <a:lnTo>
                  <a:pt x="0" y="426847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652487" y="5962507"/>
            <a:ext cx="6931840" cy="4618338"/>
          </a:xfrm>
          <a:custGeom>
            <a:avLst/>
            <a:gdLst/>
            <a:ahLst/>
            <a:cxnLst/>
            <a:rect l="l" t="t" r="r" b="b"/>
            <a:pathLst>
              <a:path w="6931840" h="4618338">
                <a:moveTo>
                  <a:pt x="0" y="0"/>
                </a:moveTo>
                <a:lnTo>
                  <a:pt x="6931840" y="0"/>
                </a:lnTo>
                <a:lnTo>
                  <a:pt x="6931840" y="4618339"/>
                </a:lnTo>
                <a:lnTo>
                  <a:pt x="0" y="461833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6958428" y="-422281"/>
            <a:ext cx="5462171" cy="13841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899"/>
              </a:lnSpc>
            </a:pPr>
            <a:r>
              <a:rPr lang="en-US" sz="8499" dirty="0" err="1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Металлург</a:t>
            </a:r>
            <a:endParaRPr lang="en-US" sz="8499" dirty="0">
              <a:solidFill>
                <a:srgbClr val="000000"/>
              </a:solidFill>
              <a:latin typeface="Adigiana Extreme"/>
              <a:ea typeface="Adigiana Extreme"/>
              <a:cs typeface="Adigiana Extreme"/>
              <a:sym typeface="Adigiana Extreme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1523381"/>
            <a:ext cx="16012993" cy="5444418"/>
          </a:xfrm>
          <a:custGeom>
            <a:avLst/>
            <a:gdLst/>
            <a:ahLst/>
            <a:cxnLst/>
            <a:rect l="l" t="t" r="r" b="b"/>
            <a:pathLst>
              <a:path w="16012993" h="5444418">
                <a:moveTo>
                  <a:pt x="0" y="0"/>
                </a:moveTo>
                <a:lnTo>
                  <a:pt x="16012993" y="0"/>
                </a:lnTo>
                <a:lnTo>
                  <a:pt x="16012993" y="5444418"/>
                </a:lnTo>
                <a:lnTo>
                  <a:pt x="0" y="54444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28700" y="1657955"/>
            <a:ext cx="15804645" cy="5472358"/>
          </a:xfrm>
          <a:custGeom>
            <a:avLst/>
            <a:gdLst/>
            <a:ahLst/>
            <a:cxnLst/>
            <a:rect l="l" t="t" r="r" b="b"/>
            <a:pathLst>
              <a:path w="15804645" h="5472358">
                <a:moveTo>
                  <a:pt x="0" y="0"/>
                </a:moveTo>
                <a:lnTo>
                  <a:pt x="15804645" y="0"/>
                </a:lnTo>
                <a:lnTo>
                  <a:pt x="15804645" y="5472359"/>
                </a:lnTo>
                <a:lnTo>
                  <a:pt x="0" y="54723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64862" y="1028700"/>
            <a:ext cx="16463981" cy="6276893"/>
          </a:xfrm>
          <a:custGeom>
            <a:avLst/>
            <a:gdLst/>
            <a:ahLst/>
            <a:cxnLst/>
            <a:rect l="l" t="t" r="r" b="b"/>
            <a:pathLst>
              <a:path w="16463981" h="6276893">
                <a:moveTo>
                  <a:pt x="0" y="0"/>
                </a:moveTo>
                <a:lnTo>
                  <a:pt x="16463981" y="0"/>
                </a:lnTo>
                <a:lnTo>
                  <a:pt x="16463981" y="6276893"/>
                </a:lnTo>
                <a:lnTo>
                  <a:pt x="0" y="627689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64862" y="1278356"/>
            <a:ext cx="16694438" cy="6158065"/>
          </a:xfrm>
          <a:custGeom>
            <a:avLst/>
            <a:gdLst/>
            <a:ahLst/>
            <a:cxnLst/>
            <a:rect l="l" t="t" r="r" b="b"/>
            <a:pathLst>
              <a:path w="16694438" h="6158065">
                <a:moveTo>
                  <a:pt x="0" y="0"/>
                </a:moveTo>
                <a:lnTo>
                  <a:pt x="16694438" y="0"/>
                </a:lnTo>
                <a:lnTo>
                  <a:pt x="16694438" y="6158065"/>
                </a:lnTo>
                <a:lnTo>
                  <a:pt x="0" y="615806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306"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7445402"/>
            <a:ext cx="18288000" cy="2841598"/>
          </a:xfrm>
          <a:prstGeom prst="rect">
            <a:avLst/>
          </a:prstGeom>
          <a:solidFill>
            <a:srgbClr val="99B83C"/>
          </a:solidFill>
        </p:spPr>
      </p:sp>
      <p:sp>
        <p:nvSpPr>
          <p:cNvPr id="3" name="Freeform 3"/>
          <p:cNvSpPr/>
          <p:nvPr/>
        </p:nvSpPr>
        <p:spPr>
          <a:xfrm>
            <a:off x="12851153" y="2177517"/>
            <a:ext cx="3341915" cy="6541115"/>
          </a:xfrm>
          <a:custGeom>
            <a:avLst/>
            <a:gdLst/>
            <a:ahLst/>
            <a:cxnLst/>
            <a:rect l="l" t="t" r="r" b="b"/>
            <a:pathLst>
              <a:path w="3341915" h="6541115">
                <a:moveTo>
                  <a:pt x="0" y="0"/>
                </a:moveTo>
                <a:lnTo>
                  <a:pt x="3341915" y="0"/>
                </a:lnTo>
                <a:lnTo>
                  <a:pt x="3341915" y="6541115"/>
                </a:lnTo>
                <a:lnTo>
                  <a:pt x="0" y="654111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009981" y="3973130"/>
            <a:ext cx="4268400" cy="5576295"/>
          </a:xfrm>
          <a:custGeom>
            <a:avLst/>
            <a:gdLst/>
            <a:ahLst/>
            <a:cxnLst/>
            <a:rect l="l" t="t" r="r" b="b"/>
            <a:pathLst>
              <a:path w="4268400" h="5576295">
                <a:moveTo>
                  <a:pt x="0" y="0"/>
                </a:moveTo>
                <a:lnTo>
                  <a:pt x="4268401" y="0"/>
                </a:lnTo>
                <a:lnTo>
                  <a:pt x="4268401" y="5576295"/>
                </a:lnTo>
                <a:lnTo>
                  <a:pt x="0" y="55762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28700" y="882437"/>
            <a:ext cx="7496876" cy="5064960"/>
          </a:xfrm>
          <a:custGeom>
            <a:avLst/>
            <a:gdLst/>
            <a:ahLst/>
            <a:cxnLst/>
            <a:rect l="l" t="t" r="r" b="b"/>
            <a:pathLst>
              <a:path w="7496876" h="5064960">
                <a:moveTo>
                  <a:pt x="0" y="0"/>
                </a:moveTo>
                <a:lnTo>
                  <a:pt x="7496876" y="0"/>
                </a:lnTo>
                <a:lnTo>
                  <a:pt x="7496876" y="5064961"/>
                </a:lnTo>
                <a:lnTo>
                  <a:pt x="0" y="506496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7785" r="-4841" b="-2225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516956" y="6344001"/>
            <a:ext cx="7272963" cy="1742049"/>
            <a:chOff x="0" y="0"/>
            <a:chExt cx="9697284" cy="2322732"/>
          </a:xfrm>
        </p:grpSpPr>
        <p:grpSp>
          <p:nvGrpSpPr>
            <p:cNvPr id="7" name="Group 7"/>
            <p:cNvGrpSpPr/>
            <p:nvPr/>
          </p:nvGrpSpPr>
          <p:grpSpPr>
            <a:xfrm>
              <a:off x="1858369" y="0"/>
              <a:ext cx="5980547" cy="2322732"/>
              <a:chOff x="0" y="0"/>
              <a:chExt cx="1181343" cy="458811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181343" cy="458811"/>
              </a:xfrm>
              <a:custGeom>
                <a:avLst/>
                <a:gdLst/>
                <a:ahLst/>
                <a:cxnLst/>
                <a:rect l="l" t="t" r="r" b="b"/>
                <a:pathLst>
                  <a:path w="1181343" h="458811">
                    <a:moveTo>
                      <a:pt x="88027" y="0"/>
                    </a:moveTo>
                    <a:lnTo>
                      <a:pt x="1093315" y="0"/>
                    </a:lnTo>
                    <a:cubicBezTo>
                      <a:pt x="1141932" y="0"/>
                      <a:pt x="1181343" y="39411"/>
                      <a:pt x="1181343" y="88027"/>
                    </a:cubicBezTo>
                    <a:lnTo>
                      <a:pt x="1181343" y="370784"/>
                    </a:lnTo>
                    <a:cubicBezTo>
                      <a:pt x="1181343" y="419400"/>
                      <a:pt x="1141932" y="458811"/>
                      <a:pt x="1093315" y="458811"/>
                    </a:cubicBezTo>
                    <a:lnTo>
                      <a:pt x="88027" y="458811"/>
                    </a:lnTo>
                    <a:cubicBezTo>
                      <a:pt x="39411" y="458811"/>
                      <a:pt x="0" y="419400"/>
                      <a:pt x="0" y="370784"/>
                    </a:cubicBezTo>
                    <a:lnTo>
                      <a:pt x="0" y="88027"/>
                    </a:lnTo>
                    <a:cubicBezTo>
                      <a:pt x="0" y="39411"/>
                      <a:pt x="39411" y="0"/>
                      <a:pt x="880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7150" cap="rnd">
                <a:solidFill>
                  <a:srgbClr val="42657D"/>
                </a:solidFill>
                <a:prstDash val="solid"/>
                <a:round/>
              </a:ln>
            </p:spPr>
          </p:sp>
          <p:sp>
            <p:nvSpPr>
              <p:cNvPr id="9" name="TextBox 9"/>
              <p:cNvSpPr txBox="1"/>
              <p:nvPr/>
            </p:nvSpPr>
            <p:spPr>
              <a:xfrm>
                <a:off x="0" y="-28575"/>
                <a:ext cx="1181343" cy="487386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120"/>
                  </a:lnSpc>
                </a:pPr>
                <a:endParaRPr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0" y="335169"/>
              <a:ext cx="9697284" cy="19875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599"/>
                </a:lnSpc>
              </a:pPr>
              <a:r>
                <a:rPr lang="en-US" sz="8999" dirty="0">
                  <a:solidFill>
                    <a:srgbClr val="FF3131"/>
                  </a:solidFill>
                  <a:latin typeface="Balmy"/>
                  <a:ea typeface="Balmy"/>
                  <a:cs typeface="Balmy"/>
                  <a:sym typeface="Balmy"/>
                </a:rPr>
                <a:t>НАРОД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Овал 26">
            <a:extLst>
              <a:ext uri="{FF2B5EF4-FFF2-40B4-BE49-F238E27FC236}">
                <a16:creationId xmlns:a16="http://schemas.microsoft.com/office/drawing/2014/main" id="{6D866EE2-A955-4E7F-A391-76CA6027CC89}"/>
              </a:ext>
            </a:extLst>
          </p:cNvPr>
          <p:cNvSpPr/>
          <p:nvPr/>
        </p:nvSpPr>
        <p:spPr>
          <a:xfrm>
            <a:off x="12268200" y="7798764"/>
            <a:ext cx="4724400" cy="1691546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AutoShape 2"/>
          <p:cNvSpPr/>
          <p:nvPr/>
        </p:nvSpPr>
        <p:spPr>
          <a:xfrm>
            <a:off x="0" y="9258300"/>
            <a:ext cx="18288000" cy="1028700"/>
          </a:xfrm>
          <a:prstGeom prst="rect">
            <a:avLst/>
          </a:prstGeom>
          <a:solidFill>
            <a:srgbClr val="D1A3E8"/>
          </a:solidFill>
        </p:spPr>
      </p:sp>
      <p:sp>
        <p:nvSpPr>
          <p:cNvPr id="3" name="AutoShape 3"/>
          <p:cNvSpPr/>
          <p:nvPr/>
        </p:nvSpPr>
        <p:spPr>
          <a:xfrm>
            <a:off x="5692789" y="4592389"/>
            <a:ext cx="0" cy="2941573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 rot="5400000">
            <a:off x="10523939" y="6200528"/>
            <a:ext cx="2941573" cy="0"/>
          </a:xfrm>
          <a:prstGeom prst="line">
            <a:avLst/>
          </a:prstGeom>
          <a:ln w="95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5" name="Group 5"/>
          <p:cNvGrpSpPr/>
          <p:nvPr/>
        </p:nvGrpSpPr>
        <p:grpSpPr>
          <a:xfrm>
            <a:off x="330969" y="2949279"/>
            <a:ext cx="4519269" cy="4519269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571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2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412970" y="3083205"/>
            <a:ext cx="2456192" cy="4257614"/>
          </a:xfrm>
          <a:custGeom>
            <a:avLst/>
            <a:gdLst/>
            <a:ahLst/>
            <a:cxnLst/>
            <a:rect l="l" t="t" r="r" b="b"/>
            <a:pathLst>
              <a:path w="2456192" h="4257614">
                <a:moveTo>
                  <a:pt x="0" y="0"/>
                </a:moveTo>
                <a:lnTo>
                  <a:pt x="2456192" y="0"/>
                </a:lnTo>
                <a:lnTo>
                  <a:pt x="2456192" y="4257613"/>
                </a:lnTo>
                <a:lnTo>
                  <a:pt x="0" y="425761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577" r="-5577"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6176387" y="3156808"/>
            <a:ext cx="4519269" cy="4519269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571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20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2751963" y="3014693"/>
            <a:ext cx="4519269" cy="4519269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5715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120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5879587" y="3139325"/>
            <a:ext cx="3801361" cy="4394637"/>
          </a:xfrm>
          <a:custGeom>
            <a:avLst/>
            <a:gdLst/>
            <a:ahLst/>
            <a:cxnLst/>
            <a:rect l="l" t="t" r="r" b="b"/>
            <a:pathLst>
              <a:path w="3801361" h="4394637">
                <a:moveTo>
                  <a:pt x="0" y="0"/>
                </a:moveTo>
                <a:lnTo>
                  <a:pt x="3801361" y="0"/>
                </a:lnTo>
                <a:lnTo>
                  <a:pt x="3801361" y="4394637"/>
                </a:lnTo>
                <a:lnTo>
                  <a:pt x="0" y="4394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12812248" y="3014693"/>
            <a:ext cx="3768574" cy="4388441"/>
          </a:xfrm>
          <a:custGeom>
            <a:avLst/>
            <a:gdLst/>
            <a:ahLst/>
            <a:cxnLst/>
            <a:rect l="l" t="t" r="r" b="b"/>
            <a:pathLst>
              <a:path w="3768574" h="4388441">
                <a:moveTo>
                  <a:pt x="0" y="0"/>
                </a:moveTo>
                <a:lnTo>
                  <a:pt x="3768574" y="0"/>
                </a:lnTo>
                <a:lnTo>
                  <a:pt x="3768574" y="4388441"/>
                </a:lnTo>
                <a:lnTo>
                  <a:pt x="0" y="438844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7"/>
          <p:cNvSpPr/>
          <p:nvPr/>
        </p:nvSpPr>
        <p:spPr>
          <a:xfrm>
            <a:off x="2981118" y="1514640"/>
            <a:ext cx="4041237" cy="2869278"/>
          </a:xfrm>
          <a:custGeom>
            <a:avLst/>
            <a:gdLst/>
            <a:ahLst/>
            <a:cxnLst/>
            <a:rect l="l" t="t" r="r" b="b"/>
            <a:pathLst>
              <a:path w="4041237" h="2869278">
                <a:moveTo>
                  <a:pt x="0" y="0"/>
                </a:moveTo>
                <a:lnTo>
                  <a:pt x="4041237" y="0"/>
                </a:lnTo>
                <a:lnTo>
                  <a:pt x="4041237" y="2869278"/>
                </a:lnTo>
                <a:lnTo>
                  <a:pt x="0" y="28692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8" name="TextBox 18"/>
          <p:cNvSpPr txBox="1"/>
          <p:nvPr/>
        </p:nvSpPr>
        <p:spPr>
          <a:xfrm>
            <a:off x="3585786" y="-122754"/>
            <a:ext cx="10037213" cy="1181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7200">
                <a:solidFill>
                  <a:srgbClr val="000000"/>
                </a:solidFill>
                <a:latin typeface="Adigiana Ultra"/>
                <a:ea typeface="Adigiana Ultra"/>
                <a:cs typeface="Adigiana Ultra"/>
                <a:sym typeface="Adigiana Ultra"/>
              </a:rPr>
              <a:t>Что называют эти люди?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585786" y="2217608"/>
            <a:ext cx="2832600" cy="9538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119"/>
              </a:lnSpc>
            </a:pPr>
            <a:r>
              <a:rPr lang="en-US" sz="5799" dirty="0">
                <a:solidFill>
                  <a:srgbClr val="000000"/>
                </a:solidFill>
                <a:latin typeface="Adigiana Ultra"/>
                <a:ea typeface="Adigiana Ultra"/>
                <a:cs typeface="Adigiana Ultra"/>
                <a:sym typeface="Adigiana Ultra"/>
              </a:rPr>
              <a:t>Я </a:t>
            </a:r>
            <a:r>
              <a:rPr lang="en-US" sz="5799" dirty="0" err="1">
                <a:solidFill>
                  <a:srgbClr val="000000"/>
                </a:solidFill>
                <a:latin typeface="Adigiana Ultra"/>
                <a:ea typeface="Adigiana Ultra"/>
                <a:cs typeface="Adigiana Ultra"/>
                <a:sym typeface="Adigiana Ultra"/>
              </a:rPr>
              <a:t>учитель</a:t>
            </a:r>
            <a:endParaRPr lang="en-US" sz="5799" dirty="0">
              <a:solidFill>
                <a:srgbClr val="000000"/>
              </a:solidFill>
              <a:latin typeface="Adigiana Ultra"/>
              <a:ea typeface="Adigiana Ultra"/>
              <a:cs typeface="Adigiana Ultra"/>
              <a:sym typeface="Adigiana Ultra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8771011" y="1267896"/>
            <a:ext cx="4041237" cy="2869278"/>
          </a:xfrm>
          <a:custGeom>
            <a:avLst/>
            <a:gdLst/>
            <a:ahLst/>
            <a:cxnLst/>
            <a:rect l="l" t="t" r="r" b="b"/>
            <a:pathLst>
              <a:path w="4041237" h="2869278">
                <a:moveTo>
                  <a:pt x="0" y="0"/>
                </a:moveTo>
                <a:lnTo>
                  <a:pt x="4041237" y="0"/>
                </a:lnTo>
                <a:lnTo>
                  <a:pt x="4041237" y="2869278"/>
                </a:lnTo>
                <a:lnTo>
                  <a:pt x="0" y="286927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1" name="TextBox 21"/>
          <p:cNvSpPr txBox="1"/>
          <p:nvPr/>
        </p:nvSpPr>
        <p:spPr>
          <a:xfrm>
            <a:off x="9597994" y="1745220"/>
            <a:ext cx="2387269" cy="12012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229"/>
              </a:lnSpc>
            </a:pPr>
            <a:r>
              <a:rPr lang="en-US" sz="7306" dirty="0">
                <a:solidFill>
                  <a:srgbClr val="000000"/>
                </a:solidFill>
                <a:latin typeface="Adigiana Ultra"/>
                <a:ea typeface="Adigiana Ultra"/>
                <a:cs typeface="Adigiana Ultra"/>
                <a:sym typeface="Adigiana Ultra"/>
              </a:rPr>
              <a:t>Я </a:t>
            </a:r>
            <a:r>
              <a:rPr lang="en-US" sz="7306" dirty="0" err="1">
                <a:solidFill>
                  <a:srgbClr val="000000"/>
                </a:solidFill>
                <a:latin typeface="Adigiana Ultra"/>
                <a:ea typeface="Adigiana Ultra"/>
                <a:cs typeface="Adigiana Ultra"/>
                <a:sym typeface="Adigiana Ultra"/>
              </a:rPr>
              <a:t>врач</a:t>
            </a:r>
            <a:endParaRPr lang="en-US" sz="7306" dirty="0">
              <a:solidFill>
                <a:srgbClr val="000000"/>
              </a:solidFill>
              <a:latin typeface="Adigiana Ultra"/>
              <a:ea typeface="Adigiana Ultra"/>
              <a:cs typeface="Adigiana Ultra"/>
              <a:sym typeface="Adigiana Ultra"/>
            </a:endParaRPr>
          </a:p>
        </p:txBody>
      </p:sp>
      <p:sp>
        <p:nvSpPr>
          <p:cNvPr id="22" name="Freeform 22"/>
          <p:cNvSpPr/>
          <p:nvPr/>
        </p:nvSpPr>
        <p:spPr>
          <a:xfrm>
            <a:off x="14246763" y="420210"/>
            <a:ext cx="4041237" cy="2869278"/>
          </a:xfrm>
          <a:custGeom>
            <a:avLst/>
            <a:gdLst/>
            <a:ahLst/>
            <a:cxnLst/>
            <a:rect l="l" t="t" r="r" b="b"/>
            <a:pathLst>
              <a:path w="4041237" h="2869278">
                <a:moveTo>
                  <a:pt x="0" y="0"/>
                </a:moveTo>
                <a:lnTo>
                  <a:pt x="4041237" y="0"/>
                </a:lnTo>
                <a:lnTo>
                  <a:pt x="4041237" y="2869279"/>
                </a:lnTo>
                <a:lnTo>
                  <a:pt x="0" y="286927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14696535" y="946553"/>
            <a:ext cx="3314819" cy="10786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269"/>
              </a:lnSpc>
            </a:pPr>
            <a:r>
              <a:rPr lang="en-US" sz="5906" dirty="0">
                <a:solidFill>
                  <a:srgbClr val="000000"/>
                </a:solidFill>
                <a:latin typeface="Adigiana Ultra"/>
                <a:ea typeface="Adigiana Ultra"/>
                <a:cs typeface="Adigiana Ultra"/>
                <a:sym typeface="Adigiana Ultra"/>
              </a:rPr>
              <a:t>Я </a:t>
            </a:r>
            <a:r>
              <a:rPr lang="en-US" sz="5906" dirty="0" err="1">
                <a:solidFill>
                  <a:srgbClr val="000000"/>
                </a:solidFill>
                <a:latin typeface="Adigiana Ultra"/>
                <a:ea typeface="Adigiana Ultra"/>
                <a:cs typeface="Adigiana Ultra"/>
                <a:sym typeface="Adigiana Ultra"/>
              </a:rPr>
              <a:t>водитель</a:t>
            </a:r>
            <a:endParaRPr lang="en-US" sz="5906" dirty="0">
              <a:solidFill>
                <a:srgbClr val="000000"/>
              </a:solidFill>
              <a:latin typeface="Adigiana Ultra"/>
              <a:ea typeface="Adigiana Ultra"/>
              <a:cs typeface="Adigiana Ultra"/>
              <a:sym typeface="Adigiana Ultra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3514169" y="7913919"/>
            <a:ext cx="1775460" cy="1128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79"/>
              </a:lnSpc>
            </a:pPr>
            <a:r>
              <a:rPr lang="en-US" sz="6199">
                <a:solidFill>
                  <a:srgbClr val="000000"/>
                </a:solidFill>
                <a:latin typeface="Adigiana Ultra"/>
                <a:ea typeface="Adigiana Ultra"/>
                <a:cs typeface="Adigiana Ultra"/>
                <a:sym typeface="Adigiana Ultra"/>
              </a:rPr>
              <a:t>имена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457156" y="7996469"/>
            <a:ext cx="2627709" cy="11023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39"/>
              </a:lnSpc>
            </a:pPr>
            <a:r>
              <a:rPr lang="en-US" sz="6099">
                <a:solidFill>
                  <a:srgbClr val="000000"/>
                </a:solidFill>
                <a:latin typeface="Adigiana Ultra"/>
                <a:ea typeface="Adigiana Ultra"/>
                <a:cs typeface="Adigiana Ultra"/>
                <a:sym typeface="Adigiana Ultra"/>
              </a:rPr>
              <a:t>отчества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2853571" y="7844253"/>
            <a:ext cx="3470434" cy="11779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99"/>
              </a:lnSpc>
            </a:pPr>
            <a:r>
              <a:rPr lang="en-US" sz="6499" dirty="0" err="1">
                <a:solidFill>
                  <a:srgbClr val="000000"/>
                </a:solidFill>
                <a:latin typeface="Adigiana Ultra"/>
                <a:ea typeface="Adigiana Ultra"/>
                <a:cs typeface="Adigiana Ultra"/>
                <a:sym typeface="Adigiana Ultra"/>
              </a:rPr>
              <a:t>профессии</a:t>
            </a:r>
            <a:endParaRPr lang="en-US" sz="6499" dirty="0">
              <a:solidFill>
                <a:srgbClr val="000000"/>
              </a:solidFill>
              <a:latin typeface="Adigiana Ultra"/>
              <a:ea typeface="Adigiana Ultra"/>
              <a:cs typeface="Adigiana Ultra"/>
              <a:sym typeface="Adigiana Ultr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8470998"/>
            <a:ext cx="18288000" cy="1816002"/>
          </a:xfrm>
          <a:prstGeom prst="rect">
            <a:avLst/>
          </a:prstGeom>
          <a:solidFill>
            <a:srgbClr val="D1A3E8"/>
          </a:solidFill>
        </p:spPr>
      </p:sp>
      <p:sp>
        <p:nvSpPr>
          <p:cNvPr id="3" name="Freeform 3"/>
          <p:cNvSpPr/>
          <p:nvPr/>
        </p:nvSpPr>
        <p:spPr>
          <a:xfrm>
            <a:off x="146263" y="1233291"/>
            <a:ext cx="7261860" cy="7261860"/>
          </a:xfrm>
          <a:custGeom>
            <a:avLst/>
            <a:gdLst/>
            <a:ahLst/>
            <a:cxnLst/>
            <a:rect l="l" t="t" r="r" b="b"/>
            <a:pathLst>
              <a:path w="7261860" h="7261860">
                <a:moveTo>
                  <a:pt x="0" y="0"/>
                </a:moveTo>
                <a:lnTo>
                  <a:pt x="7261860" y="0"/>
                </a:lnTo>
                <a:lnTo>
                  <a:pt x="7261860" y="7261860"/>
                </a:lnTo>
                <a:lnTo>
                  <a:pt x="0" y="72618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406411" y="2438104"/>
            <a:ext cx="10732175" cy="35271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61"/>
              </a:lnSpc>
            </a:pPr>
            <a:r>
              <a:rPr lang="en-US" sz="7299">
                <a:solidFill>
                  <a:srgbClr val="FF3131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Профессия</a:t>
            </a:r>
            <a:r>
              <a:rPr lang="en-US" sz="72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— это труд, </a:t>
            </a:r>
          </a:p>
          <a:p>
            <a:pPr algn="ctr">
              <a:lnSpc>
                <a:spcPts val="6861"/>
              </a:lnSpc>
            </a:pPr>
            <a:r>
              <a:rPr lang="en-US" sz="72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который полезен для других </a:t>
            </a:r>
          </a:p>
          <a:p>
            <a:pPr algn="ctr">
              <a:lnSpc>
                <a:spcPts val="6861"/>
              </a:lnSpc>
            </a:pPr>
            <a:r>
              <a:rPr lang="en-US" sz="72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и за который человек получает</a:t>
            </a:r>
          </a:p>
          <a:p>
            <a:pPr algn="ctr">
              <a:lnSpc>
                <a:spcPts val="6861"/>
              </a:lnSpc>
            </a:pPr>
            <a:r>
              <a:rPr lang="en-US" sz="7299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заработную плату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21225" y="-931453"/>
            <a:ext cx="13486064" cy="9676251"/>
          </a:xfrm>
          <a:custGeom>
            <a:avLst/>
            <a:gdLst/>
            <a:ahLst/>
            <a:cxnLst/>
            <a:rect l="l" t="t" r="r" b="b"/>
            <a:pathLst>
              <a:path w="13486064" h="9676251">
                <a:moveTo>
                  <a:pt x="0" y="0"/>
                </a:moveTo>
                <a:lnTo>
                  <a:pt x="13486064" y="0"/>
                </a:lnTo>
                <a:lnTo>
                  <a:pt x="13486064" y="9676251"/>
                </a:lnTo>
                <a:lnTo>
                  <a:pt x="0" y="96762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AutoShape 3"/>
          <p:cNvSpPr/>
          <p:nvPr/>
        </p:nvSpPr>
        <p:spPr>
          <a:xfrm>
            <a:off x="0" y="8433339"/>
            <a:ext cx="18288000" cy="1853661"/>
          </a:xfrm>
          <a:prstGeom prst="rect">
            <a:avLst/>
          </a:prstGeom>
          <a:solidFill>
            <a:srgbClr val="99D9D9"/>
          </a:solidFill>
        </p:spPr>
      </p:sp>
      <p:sp>
        <p:nvSpPr>
          <p:cNvPr id="4" name="Freeform 4"/>
          <p:cNvSpPr/>
          <p:nvPr/>
        </p:nvSpPr>
        <p:spPr>
          <a:xfrm>
            <a:off x="12304767" y="4608679"/>
            <a:ext cx="5513680" cy="5381815"/>
          </a:xfrm>
          <a:custGeom>
            <a:avLst/>
            <a:gdLst/>
            <a:ahLst/>
            <a:cxnLst/>
            <a:rect l="l" t="t" r="r" b="b"/>
            <a:pathLst>
              <a:path w="5513680" h="5381815">
                <a:moveTo>
                  <a:pt x="0" y="0"/>
                </a:moveTo>
                <a:lnTo>
                  <a:pt x="5513680" y="0"/>
                </a:lnTo>
                <a:lnTo>
                  <a:pt x="5513680" y="5381815"/>
                </a:lnTo>
                <a:lnTo>
                  <a:pt x="0" y="538181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4063" b="-4063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4566060" y="7299587"/>
            <a:ext cx="6996394" cy="3084405"/>
            <a:chOff x="0" y="0"/>
            <a:chExt cx="9328526" cy="4112540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0"/>
              <a:ext cx="9328526" cy="3561465"/>
              <a:chOff x="0" y="0"/>
              <a:chExt cx="2128962" cy="8128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2128962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2128962" h="812800">
                    <a:moveTo>
                      <a:pt x="0" y="0"/>
                    </a:moveTo>
                    <a:lnTo>
                      <a:pt x="2128962" y="0"/>
                    </a:lnTo>
                    <a:lnTo>
                      <a:pt x="2128962" y="812800"/>
                    </a:lnTo>
                    <a:lnTo>
                      <a:pt x="0" y="812800"/>
                    </a:lnTo>
                    <a:close/>
                  </a:path>
                </a:pathLst>
              </a:custGeom>
              <a:solidFill>
                <a:srgbClr val="CFE3E7"/>
              </a:solidFill>
              <a:ln w="57150" cap="sq">
                <a:solidFill>
                  <a:srgbClr val="000000"/>
                </a:solidFill>
                <a:prstDash val="solid"/>
                <a:miter/>
              </a:ln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0" y="-28575"/>
                <a:ext cx="2128962" cy="8413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3120"/>
                  </a:lnSpc>
                </a:pPr>
                <a:endParaRPr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160830" y="-85725"/>
              <a:ext cx="9006865" cy="41982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301"/>
                </a:lnSpc>
              </a:pPr>
              <a:r>
                <a:rPr lang="en-US" sz="4500" b="1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Экономика-это хозяйственная деятельность людей</a:t>
              </a:r>
            </a:p>
            <a:p>
              <a:pPr algn="ctr">
                <a:lnSpc>
                  <a:spcPts val="6301"/>
                </a:lnSpc>
              </a:pPr>
              <a:endParaRPr lang="en-US" sz="45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65361" y="4361497"/>
            <a:ext cx="5414187" cy="2235233"/>
            <a:chOff x="0" y="0"/>
            <a:chExt cx="7218916" cy="2980311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218916" cy="2980311"/>
            </a:xfrm>
            <a:custGeom>
              <a:avLst/>
              <a:gdLst/>
              <a:ahLst/>
              <a:cxnLst/>
              <a:rect l="l" t="t" r="r" b="b"/>
              <a:pathLst>
                <a:path w="7218916" h="2980311">
                  <a:moveTo>
                    <a:pt x="0" y="0"/>
                  </a:moveTo>
                  <a:lnTo>
                    <a:pt x="7218916" y="0"/>
                  </a:lnTo>
                  <a:lnTo>
                    <a:pt x="7218916" y="2980311"/>
                  </a:lnTo>
                  <a:lnTo>
                    <a:pt x="0" y="298031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TextBox 12"/>
            <p:cNvSpPr txBox="1"/>
            <p:nvPr/>
          </p:nvSpPr>
          <p:spPr>
            <a:xfrm>
              <a:off x="0" y="314094"/>
              <a:ext cx="7218916" cy="23073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859"/>
                </a:lnSpc>
              </a:pPr>
              <a:r>
                <a:rPr lang="en-US" sz="4899" dirty="0" err="1">
                  <a:solidFill>
                    <a:srgbClr val="FF3131"/>
                  </a:solidFill>
                  <a:latin typeface="Heartland Sans"/>
                  <a:ea typeface="Heartland Sans"/>
                  <a:cs typeface="Heartland Sans"/>
                  <a:sym typeface="Heartland Sans"/>
                </a:rPr>
                <a:t>Сельское</a:t>
              </a:r>
              <a:r>
                <a:rPr lang="en-US" sz="4899" dirty="0">
                  <a:solidFill>
                    <a:srgbClr val="FF3131"/>
                  </a:solidFill>
                  <a:latin typeface="Heartland Sans"/>
                  <a:ea typeface="Heartland Sans"/>
                  <a:cs typeface="Heartland Sans"/>
                  <a:sym typeface="Heartland Sans"/>
                </a:rPr>
                <a:t> </a:t>
              </a:r>
            </a:p>
            <a:p>
              <a:pPr algn="ctr">
                <a:lnSpc>
                  <a:spcPts val="6859"/>
                </a:lnSpc>
              </a:pPr>
              <a:r>
                <a:rPr lang="en-US" sz="4899" dirty="0" err="1">
                  <a:solidFill>
                    <a:srgbClr val="FF3131"/>
                  </a:solidFill>
                  <a:latin typeface="Heartland Sans"/>
                  <a:ea typeface="Heartland Sans"/>
                  <a:cs typeface="Heartland Sans"/>
                  <a:sym typeface="Heartland Sans"/>
                </a:rPr>
                <a:t>хозяйство</a:t>
              </a:r>
              <a:endParaRPr lang="en-US" sz="4899" dirty="0">
                <a:solidFill>
                  <a:srgbClr val="FF3131"/>
                </a:solidFill>
                <a:latin typeface="Heartland Sans"/>
                <a:ea typeface="Heartland Sans"/>
                <a:cs typeface="Heartland Sans"/>
                <a:sym typeface="Heartland Sans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66858" y="1853500"/>
            <a:ext cx="4754014" cy="1803147"/>
            <a:chOff x="0" y="0"/>
            <a:chExt cx="6338685" cy="2404197"/>
          </a:xfrm>
        </p:grpSpPr>
        <p:sp>
          <p:nvSpPr>
            <p:cNvPr id="14" name="Freeform 14"/>
            <p:cNvSpPr/>
            <p:nvPr/>
          </p:nvSpPr>
          <p:spPr>
            <a:xfrm>
              <a:off x="257618" y="0"/>
              <a:ext cx="5823450" cy="2404197"/>
            </a:xfrm>
            <a:custGeom>
              <a:avLst/>
              <a:gdLst/>
              <a:ahLst/>
              <a:cxnLst/>
              <a:rect l="l" t="t" r="r" b="b"/>
              <a:pathLst>
                <a:path w="5823450" h="2404197">
                  <a:moveTo>
                    <a:pt x="0" y="0"/>
                  </a:moveTo>
                  <a:lnTo>
                    <a:pt x="5823449" y="0"/>
                  </a:lnTo>
                  <a:lnTo>
                    <a:pt x="5823449" y="2404197"/>
                  </a:lnTo>
                  <a:lnTo>
                    <a:pt x="0" y="2404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TextBox 15"/>
            <p:cNvSpPr txBox="1"/>
            <p:nvPr/>
          </p:nvSpPr>
          <p:spPr>
            <a:xfrm>
              <a:off x="0" y="40177"/>
              <a:ext cx="6338685" cy="16013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057"/>
                </a:lnSpc>
              </a:pPr>
              <a:r>
                <a:rPr lang="en-US" sz="7183" dirty="0" err="1">
                  <a:solidFill>
                    <a:srgbClr val="FF3131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Транспорт</a:t>
              </a:r>
              <a:endParaRPr lang="en-US" sz="7183" dirty="0">
                <a:solidFill>
                  <a:srgbClr val="FF3131"/>
                </a:solidFill>
                <a:latin typeface="Adigiana Extreme"/>
                <a:ea typeface="Adigiana Extreme"/>
                <a:cs typeface="Adigiana Extreme"/>
                <a:sym typeface="Adigiana Extreme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6507186" y="2309428"/>
            <a:ext cx="4367587" cy="1803147"/>
            <a:chOff x="0" y="0"/>
            <a:chExt cx="5823450" cy="2404197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823450" cy="2404197"/>
            </a:xfrm>
            <a:custGeom>
              <a:avLst/>
              <a:gdLst/>
              <a:ahLst/>
              <a:cxnLst/>
              <a:rect l="l" t="t" r="r" b="b"/>
              <a:pathLst>
                <a:path w="5823450" h="2404197">
                  <a:moveTo>
                    <a:pt x="0" y="0"/>
                  </a:moveTo>
                  <a:lnTo>
                    <a:pt x="5823450" y="0"/>
                  </a:lnTo>
                  <a:lnTo>
                    <a:pt x="5823450" y="2404197"/>
                  </a:lnTo>
                  <a:lnTo>
                    <a:pt x="0" y="2404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TextBox 18"/>
            <p:cNvSpPr txBox="1"/>
            <p:nvPr/>
          </p:nvSpPr>
          <p:spPr>
            <a:xfrm>
              <a:off x="0" y="55520"/>
              <a:ext cx="5823450" cy="16857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639"/>
                </a:lnSpc>
              </a:pPr>
              <a:r>
                <a:rPr lang="en-US" sz="7599" dirty="0" err="1">
                  <a:solidFill>
                    <a:srgbClr val="FF3131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Торговля</a:t>
              </a:r>
              <a:endParaRPr lang="en-US" sz="7599" dirty="0">
                <a:solidFill>
                  <a:srgbClr val="FF3131"/>
                </a:solidFill>
                <a:latin typeface="Adigiana Extreme"/>
                <a:ea typeface="Adigiana Extreme"/>
                <a:cs typeface="Adigiana Extreme"/>
                <a:sym typeface="Adigiana Extreme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8064257" y="127126"/>
            <a:ext cx="4367587" cy="1803147"/>
            <a:chOff x="0" y="0"/>
            <a:chExt cx="5823450" cy="2404197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5823450" cy="2404197"/>
            </a:xfrm>
            <a:custGeom>
              <a:avLst/>
              <a:gdLst/>
              <a:ahLst/>
              <a:cxnLst/>
              <a:rect l="l" t="t" r="r" b="b"/>
              <a:pathLst>
                <a:path w="5823450" h="2404197">
                  <a:moveTo>
                    <a:pt x="0" y="0"/>
                  </a:moveTo>
                  <a:lnTo>
                    <a:pt x="5823450" y="0"/>
                  </a:lnTo>
                  <a:lnTo>
                    <a:pt x="5823450" y="2404197"/>
                  </a:lnTo>
                  <a:lnTo>
                    <a:pt x="0" y="240419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TextBox 21"/>
            <p:cNvSpPr txBox="1"/>
            <p:nvPr/>
          </p:nvSpPr>
          <p:spPr>
            <a:xfrm>
              <a:off x="0" y="398536"/>
              <a:ext cx="5823450" cy="120142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559"/>
                </a:lnSpc>
              </a:pPr>
              <a:r>
                <a:rPr lang="en-US" sz="5399" dirty="0" err="1">
                  <a:solidFill>
                    <a:srgbClr val="FF3131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Строительство</a:t>
              </a:r>
              <a:endParaRPr lang="en-US" sz="5399" dirty="0">
                <a:solidFill>
                  <a:srgbClr val="FF3131"/>
                </a:solidFill>
                <a:latin typeface="Adigiana Extreme"/>
                <a:ea typeface="Adigiana Extreme"/>
                <a:cs typeface="Adigiana Extreme"/>
                <a:sym typeface="Adigiana Extreme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2073866" y="1855602"/>
            <a:ext cx="5466846" cy="2256974"/>
            <a:chOff x="0" y="0"/>
            <a:chExt cx="7289128" cy="3009298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7289128" cy="3009298"/>
            </a:xfrm>
            <a:custGeom>
              <a:avLst/>
              <a:gdLst/>
              <a:ahLst/>
              <a:cxnLst/>
              <a:rect l="l" t="t" r="r" b="b"/>
              <a:pathLst>
                <a:path w="7289128" h="3009298">
                  <a:moveTo>
                    <a:pt x="0" y="0"/>
                  </a:moveTo>
                  <a:lnTo>
                    <a:pt x="7289128" y="0"/>
                  </a:lnTo>
                  <a:lnTo>
                    <a:pt x="7289128" y="3009298"/>
                  </a:lnTo>
                  <a:lnTo>
                    <a:pt x="0" y="30092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4" name="TextBox 24"/>
            <p:cNvSpPr txBox="1"/>
            <p:nvPr/>
          </p:nvSpPr>
          <p:spPr>
            <a:xfrm>
              <a:off x="0" y="523478"/>
              <a:ext cx="7289128" cy="13902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761"/>
                </a:lnSpc>
              </a:pPr>
              <a:r>
                <a:rPr lang="en-US" sz="6258">
                  <a:solidFill>
                    <a:srgbClr val="FF3131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Промышленность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40800" y="6665009"/>
            <a:ext cx="18288000" cy="3775233"/>
          </a:xfrm>
          <a:prstGeom prst="rect">
            <a:avLst/>
          </a:prstGeom>
          <a:solidFill>
            <a:srgbClr val="99B83C"/>
          </a:solidFill>
        </p:spPr>
      </p:sp>
      <p:grpSp>
        <p:nvGrpSpPr>
          <p:cNvPr id="3" name="Group 3"/>
          <p:cNvGrpSpPr/>
          <p:nvPr/>
        </p:nvGrpSpPr>
        <p:grpSpPr>
          <a:xfrm>
            <a:off x="585050" y="1480120"/>
            <a:ext cx="4309135" cy="1121836"/>
            <a:chOff x="0" y="0"/>
            <a:chExt cx="5745514" cy="1495781"/>
          </a:xfrm>
        </p:grpSpPr>
        <p:sp>
          <p:nvSpPr>
            <p:cNvPr id="4" name="Freeform 4"/>
            <p:cNvSpPr/>
            <p:nvPr/>
          </p:nvSpPr>
          <p:spPr>
            <a:xfrm>
              <a:off x="221613" y="215879"/>
              <a:ext cx="5302288" cy="1279902"/>
            </a:xfrm>
            <a:custGeom>
              <a:avLst/>
              <a:gdLst/>
              <a:ahLst/>
              <a:cxnLst/>
              <a:rect l="l" t="t" r="r" b="b"/>
              <a:pathLst>
                <a:path w="5302288" h="1279902">
                  <a:moveTo>
                    <a:pt x="0" y="0"/>
                  </a:moveTo>
                  <a:lnTo>
                    <a:pt x="5302288" y="0"/>
                  </a:lnTo>
                  <a:lnTo>
                    <a:pt x="5302288" y="1279902"/>
                  </a:lnTo>
                  <a:lnTo>
                    <a:pt x="0" y="12799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5" name="TextBox 5"/>
            <p:cNvSpPr txBox="1"/>
            <p:nvPr/>
          </p:nvSpPr>
          <p:spPr>
            <a:xfrm>
              <a:off x="0" y="-66675"/>
              <a:ext cx="5745514" cy="12908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843"/>
                </a:lnSpc>
                <a:spcBef>
                  <a:spcPct val="0"/>
                </a:spcBef>
              </a:pPr>
              <a:r>
                <a:rPr lang="en-US" sz="6033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манербокй</a:t>
              </a: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41515" y="1480120"/>
            <a:ext cx="4352671" cy="1050677"/>
            <a:chOff x="0" y="0"/>
            <a:chExt cx="5803561" cy="14009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803561" cy="1400903"/>
            </a:xfrm>
            <a:custGeom>
              <a:avLst/>
              <a:gdLst/>
              <a:ahLst/>
              <a:cxnLst/>
              <a:rect l="l" t="t" r="r" b="b"/>
              <a:pathLst>
                <a:path w="5803561" h="1400903">
                  <a:moveTo>
                    <a:pt x="0" y="0"/>
                  </a:moveTo>
                  <a:lnTo>
                    <a:pt x="5803561" y="0"/>
                  </a:lnTo>
                  <a:lnTo>
                    <a:pt x="5803561" y="1400903"/>
                  </a:lnTo>
                  <a:lnTo>
                    <a:pt x="0" y="140090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TextBox 8"/>
            <p:cNvSpPr txBox="1"/>
            <p:nvPr/>
          </p:nvSpPr>
          <p:spPr>
            <a:xfrm>
              <a:off x="929792" y="-104775"/>
              <a:ext cx="3633281" cy="11640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355"/>
                </a:lnSpc>
              </a:pPr>
              <a:r>
                <a:rPr lang="en-US" sz="5253" dirty="0" err="1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Комбайнёр</a:t>
              </a:r>
              <a:endParaRPr lang="en-US" sz="5253" dirty="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966518" y="1196712"/>
            <a:ext cx="4102799" cy="1115669"/>
            <a:chOff x="0" y="0"/>
            <a:chExt cx="5470398" cy="1487558"/>
          </a:xfrm>
        </p:grpSpPr>
        <p:sp>
          <p:nvSpPr>
            <p:cNvPr id="10" name="Freeform 10"/>
            <p:cNvSpPr/>
            <p:nvPr/>
          </p:nvSpPr>
          <p:spPr>
            <a:xfrm>
              <a:off x="168110" y="207656"/>
              <a:ext cx="5302288" cy="1279902"/>
            </a:xfrm>
            <a:custGeom>
              <a:avLst/>
              <a:gdLst/>
              <a:ahLst/>
              <a:cxnLst/>
              <a:rect l="l" t="t" r="r" b="b"/>
              <a:pathLst>
                <a:path w="5302288" h="1279902">
                  <a:moveTo>
                    <a:pt x="0" y="0"/>
                  </a:moveTo>
                  <a:lnTo>
                    <a:pt x="5302288" y="0"/>
                  </a:lnTo>
                  <a:lnTo>
                    <a:pt x="5302288" y="1279902"/>
                  </a:lnTo>
                  <a:lnTo>
                    <a:pt x="0" y="12799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TextBox 11"/>
            <p:cNvSpPr txBox="1"/>
            <p:nvPr/>
          </p:nvSpPr>
          <p:spPr>
            <a:xfrm>
              <a:off x="0" y="-66675"/>
              <a:ext cx="5302288" cy="12968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929"/>
                </a:lnSpc>
                <a:spcBef>
                  <a:spcPct val="0"/>
                </a:spcBef>
              </a:pPr>
              <a:r>
                <a:rPr lang="en-US" sz="6099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карояд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7155642" y="1309551"/>
            <a:ext cx="4424704" cy="1002830"/>
            <a:chOff x="0" y="0"/>
            <a:chExt cx="5302288" cy="1337106"/>
          </a:xfrm>
        </p:grpSpPr>
        <p:sp>
          <p:nvSpPr>
            <p:cNvPr id="13" name="Freeform 13"/>
            <p:cNvSpPr/>
            <p:nvPr/>
          </p:nvSpPr>
          <p:spPr>
            <a:xfrm>
              <a:off x="0" y="57204"/>
              <a:ext cx="5302288" cy="1279902"/>
            </a:xfrm>
            <a:custGeom>
              <a:avLst/>
              <a:gdLst/>
              <a:ahLst/>
              <a:cxnLst/>
              <a:rect l="l" t="t" r="r" b="b"/>
              <a:pathLst>
                <a:path w="5302288" h="1279902">
                  <a:moveTo>
                    <a:pt x="0" y="0"/>
                  </a:moveTo>
                  <a:lnTo>
                    <a:pt x="5302288" y="0"/>
                  </a:lnTo>
                  <a:lnTo>
                    <a:pt x="5302288" y="1279902"/>
                  </a:lnTo>
                  <a:lnTo>
                    <a:pt x="0" y="12799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TextBox 14"/>
            <p:cNvSpPr txBox="1"/>
            <p:nvPr/>
          </p:nvSpPr>
          <p:spPr>
            <a:xfrm>
              <a:off x="1027937" y="-114300"/>
              <a:ext cx="2628861" cy="11964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514"/>
                </a:lnSpc>
              </a:pPr>
              <a:r>
                <a:rPr lang="en-US" sz="5367" dirty="0" err="1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Доярка</a:t>
              </a:r>
              <a:endParaRPr lang="en-US" sz="5367" dirty="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551368" y="1269725"/>
            <a:ext cx="3976716" cy="1082482"/>
            <a:chOff x="0" y="0"/>
            <a:chExt cx="5302288" cy="1443309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302288" cy="1443309"/>
            </a:xfrm>
            <a:custGeom>
              <a:avLst/>
              <a:gdLst/>
              <a:ahLst/>
              <a:cxnLst/>
              <a:rect l="l" t="t" r="r" b="b"/>
              <a:pathLst>
                <a:path w="5302288" h="1443309">
                  <a:moveTo>
                    <a:pt x="0" y="0"/>
                  </a:moveTo>
                  <a:lnTo>
                    <a:pt x="5302288" y="0"/>
                  </a:lnTo>
                  <a:lnTo>
                    <a:pt x="5302288" y="1443309"/>
                  </a:lnTo>
                  <a:lnTo>
                    <a:pt x="0" y="144330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-6383" r="-6383"/>
              </a:stretch>
            </a:blipFill>
          </p:spPr>
        </p:sp>
        <p:sp>
          <p:nvSpPr>
            <p:cNvPr id="17" name="TextBox 17"/>
            <p:cNvSpPr txBox="1"/>
            <p:nvPr/>
          </p:nvSpPr>
          <p:spPr>
            <a:xfrm>
              <a:off x="849483" y="-114300"/>
              <a:ext cx="3319462" cy="12454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839"/>
                </a:lnSpc>
              </a:pPr>
              <a:r>
                <a:rPr lang="en-US" sz="5599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омноагр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3141649" y="1219507"/>
            <a:ext cx="4358034" cy="981378"/>
            <a:chOff x="0" y="0"/>
            <a:chExt cx="5302288" cy="1308504"/>
          </a:xfrm>
        </p:grpSpPr>
        <p:sp>
          <p:nvSpPr>
            <p:cNvPr id="19" name="Freeform 19"/>
            <p:cNvSpPr/>
            <p:nvPr/>
          </p:nvSpPr>
          <p:spPr>
            <a:xfrm>
              <a:off x="0" y="28602"/>
              <a:ext cx="5302288" cy="1279902"/>
            </a:xfrm>
            <a:custGeom>
              <a:avLst/>
              <a:gdLst/>
              <a:ahLst/>
              <a:cxnLst/>
              <a:rect l="l" t="t" r="r" b="b"/>
              <a:pathLst>
                <a:path w="5302288" h="1279902">
                  <a:moveTo>
                    <a:pt x="0" y="0"/>
                  </a:moveTo>
                  <a:lnTo>
                    <a:pt x="5302288" y="0"/>
                  </a:lnTo>
                  <a:lnTo>
                    <a:pt x="5302288" y="1279902"/>
                  </a:lnTo>
                  <a:lnTo>
                    <a:pt x="0" y="12799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0" name="TextBox 20"/>
            <p:cNvSpPr txBox="1"/>
            <p:nvPr/>
          </p:nvSpPr>
          <p:spPr>
            <a:xfrm>
              <a:off x="1377343" y="-114300"/>
              <a:ext cx="2797503" cy="11964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514"/>
                </a:lnSpc>
              </a:pPr>
              <a:r>
                <a:rPr lang="en-US" sz="5367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Агроном</a:t>
              </a:r>
            </a:p>
          </p:txBody>
        </p:sp>
      </p:grpSp>
      <p:sp>
        <p:nvSpPr>
          <p:cNvPr id="21" name="Freeform 21"/>
          <p:cNvSpPr/>
          <p:nvPr/>
        </p:nvSpPr>
        <p:spPr>
          <a:xfrm>
            <a:off x="379822" y="3005562"/>
            <a:ext cx="5558446" cy="3535621"/>
          </a:xfrm>
          <a:custGeom>
            <a:avLst/>
            <a:gdLst/>
            <a:ahLst/>
            <a:cxnLst/>
            <a:rect l="l" t="t" r="r" b="b"/>
            <a:pathLst>
              <a:path w="5558446" h="3535621">
                <a:moveTo>
                  <a:pt x="0" y="0"/>
                </a:moveTo>
                <a:lnTo>
                  <a:pt x="5558446" y="0"/>
                </a:lnTo>
                <a:lnTo>
                  <a:pt x="5558446" y="3535622"/>
                </a:lnTo>
                <a:lnTo>
                  <a:pt x="0" y="353562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7273" b="-6569"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6885054" y="2787175"/>
            <a:ext cx="5167856" cy="3754009"/>
          </a:xfrm>
          <a:custGeom>
            <a:avLst/>
            <a:gdLst/>
            <a:ahLst/>
            <a:cxnLst/>
            <a:rect l="l" t="t" r="r" b="b"/>
            <a:pathLst>
              <a:path w="5167856" h="3754009">
                <a:moveTo>
                  <a:pt x="0" y="0"/>
                </a:moveTo>
                <a:lnTo>
                  <a:pt x="5167857" y="0"/>
                </a:lnTo>
                <a:lnTo>
                  <a:pt x="5167857" y="3754009"/>
                </a:lnTo>
                <a:lnTo>
                  <a:pt x="0" y="375400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12780136" y="2722765"/>
            <a:ext cx="5003553" cy="3623263"/>
          </a:xfrm>
          <a:custGeom>
            <a:avLst/>
            <a:gdLst/>
            <a:ahLst/>
            <a:cxnLst/>
            <a:rect l="l" t="t" r="r" b="b"/>
            <a:pathLst>
              <a:path w="5003553" h="3623263">
                <a:moveTo>
                  <a:pt x="0" y="0"/>
                </a:moveTo>
                <a:lnTo>
                  <a:pt x="5003553" y="0"/>
                </a:lnTo>
                <a:lnTo>
                  <a:pt x="5003553" y="3623262"/>
                </a:lnTo>
                <a:lnTo>
                  <a:pt x="0" y="362326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4" name="TextBox 24"/>
          <p:cNvSpPr txBox="1"/>
          <p:nvPr/>
        </p:nvSpPr>
        <p:spPr>
          <a:xfrm>
            <a:off x="-398240" y="7112240"/>
            <a:ext cx="7114571" cy="3174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29"/>
              </a:lnSpc>
            </a:pPr>
            <a:r>
              <a:rPr lang="en-US" sz="493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Водитель комбайна —</a:t>
            </a:r>
          </a:p>
          <a:p>
            <a:pPr algn="ctr">
              <a:lnSpc>
                <a:spcPts val="5029"/>
              </a:lnSpc>
            </a:pPr>
            <a:r>
              <a:rPr lang="en-US" sz="493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машины, </a:t>
            </a:r>
          </a:p>
          <a:p>
            <a:pPr algn="ctr">
              <a:lnSpc>
                <a:spcPts val="5029"/>
              </a:lnSpc>
            </a:pPr>
            <a:r>
              <a:rPr lang="en-US" sz="493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на которой убирают</a:t>
            </a:r>
          </a:p>
          <a:p>
            <a:pPr algn="ctr">
              <a:lnSpc>
                <a:spcPts val="5029"/>
              </a:lnSpc>
            </a:pPr>
            <a:r>
              <a:rPr lang="en-US" sz="493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урожай зерна </a:t>
            </a:r>
          </a:p>
          <a:p>
            <a:pPr algn="ctr">
              <a:lnSpc>
                <a:spcPts val="5029"/>
              </a:lnSpc>
            </a:pPr>
            <a:r>
              <a:rPr lang="en-US" sz="493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с полей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155642" y="6722159"/>
            <a:ext cx="5262123" cy="3416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21"/>
              </a:lnSpc>
            </a:pPr>
            <a:r>
              <a:rPr lang="en-US" sz="5114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Специалист, который</a:t>
            </a:r>
          </a:p>
          <a:p>
            <a:pPr algn="ctr">
              <a:lnSpc>
                <a:spcPts val="5421"/>
              </a:lnSpc>
            </a:pPr>
            <a:r>
              <a:rPr lang="en-US" sz="5114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доит коров </a:t>
            </a:r>
          </a:p>
          <a:p>
            <a:pPr algn="ctr">
              <a:lnSpc>
                <a:spcPts val="5421"/>
              </a:lnSpc>
            </a:pPr>
            <a:r>
              <a:rPr lang="en-US" sz="5114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и ухаживает за ними:</a:t>
            </a:r>
          </a:p>
          <a:p>
            <a:pPr algn="ctr">
              <a:lnSpc>
                <a:spcPts val="5421"/>
              </a:lnSpc>
            </a:pPr>
            <a:r>
              <a:rPr lang="en-US" sz="5114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кормит, моет,</a:t>
            </a:r>
          </a:p>
          <a:p>
            <a:pPr algn="ctr">
              <a:lnSpc>
                <a:spcPts val="5421"/>
              </a:lnSpc>
            </a:pPr>
            <a:r>
              <a:rPr lang="en-US" sz="5114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убирает стойла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3473234" y="6669877"/>
            <a:ext cx="4614421" cy="3469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61"/>
              </a:lnSpc>
              <a:spcBef>
                <a:spcPct val="0"/>
              </a:spcBef>
            </a:pPr>
            <a:r>
              <a:rPr lang="en-US" sz="427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Агрономия — наука </a:t>
            </a:r>
          </a:p>
          <a:p>
            <a:pPr algn="ctr">
              <a:lnSpc>
                <a:spcPts val="5561"/>
              </a:lnSpc>
              <a:spcBef>
                <a:spcPct val="0"/>
              </a:spcBef>
            </a:pPr>
            <a:r>
              <a:rPr lang="en-US" sz="427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о земледелии. </a:t>
            </a:r>
          </a:p>
          <a:p>
            <a:pPr algn="ctr">
              <a:lnSpc>
                <a:spcPts val="5561"/>
              </a:lnSpc>
              <a:spcBef>
                <a:spcPct val="0"/>
              </a:spcBef>
            </a:pPr>
            <a:r>
              <a:rPr lang="en-US" sz="427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Агроном изучает, </a:t>
            </a:r>
          </a:p>
          <a:p>
            <a:pPr algn="ctr">
              <a:lnSpc>
                <a:spcPts val="5561"/>
              </a:lnSpc>
              <a:spcBef>
                <a:spcPct val="0"/>
              </a:spcBef>
            </a:pPr>
            <a:r>
              <a:rPr lang="en-US" sz="427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как выращивать </a:t>
            </a:r>
          </a:p>
          <a:p>
            <a:pPr algn="ctr">
              <a:lnSpc>
                <a:spcPts val="5561"/>
              </a:lnSpc>
              <a:spcBef>
                <a:spcPct val="0"/>
              </a:spcBef>
            </a:pPr>
            <a:r>
              <a:rPr lang="en-US" sz="427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и увеличивать урожай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4126128" y="-317763"/>
            <a:ext cx="11829878" cy="1390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800"/>
              </a:lnSpc>
            </a:pPr>
            <a:r>
              <a:rPr lang="en-US" sz="900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Сельские профессии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7084767"/>
            <a:ext cx="18288000" cy="3202233"/>
          </a:xfrm>
          <a:prstGeom prst="rect">
            <a:avLst/>
          </a:prstGeom>
          <a:solidFill>
            <a:srgbClr val="99D9D9"/>
          </a:solidFill>
        </p:spPr>
      </p:sp>
      <p:sp>
        <p:nvSpPr>
          <p:cNvPr id="3" name="Freeform 3"/>
          <p:cNvSpPr/>
          <p:nvPr/>
        </p:nvSpPr>
        <p:spPr>
          <a:xfrm>
            <a:off x="344814" y="2560568"/>
            <a:ext cx="5603511" cy="4057715"/>
          </a:xfrm>
          <a:custGeom>
            <a:avLst/>
            <a:gdLst/>
            <a:ahLst/>
            <a:cxnLst/>
            <a:rect l="l" t="t" r="r" b="b"/>
            <a:pathLst>
              <a:path w="5603511" h="4057715">
                <a:moveTo>
                  <a:pt x="0" y="0"/>
                </a:moveTo>
                <a:lnTo>
                  <a:pt x="5603511" y="0"/>
                </a:lnTo>
                <a:lnTo>
                  <a:pt x="5603511" y="4057714"/>
                </a:lnTo>
                <a:lnTo>
                  <a:pt x="0" y="40577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195744" y="2639596"/>
            <a:ext cx="5585945" cy="4130846"/>
          </a:xfrm>
          <a:custGeom>
            <a:avLst/>
            <a:gdLst/>
            <a:ahLst/>
            <a:cxnLst/>
            <a:rect l="l" t="t" r="r" b="b"/>
            <a:pathLst>
              <a:path w="5585945" h="4130846">
                <a:moveTo>
                  <a:pt x="0" y="0"/>
                </a:moveTo>
                <a:lnTo>
                  <a:pt x="5585945" y="0"/>
                </a:lnTo>
                <a:lnTo>
                  <a:pt x="5585945" y="4130846"/>
                </a:lnTo>
                <a:lnTo>
                  <a:pt x="0" y="413084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01" r="-901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029108" y="2408408"/>
            <a:ext cx="6023761" cy="4362034"/>
          </a:xfrm>
          <a:custGeom>
            <a:avLst/>
            <a:gdLst/>
            <a:ahLst/>
            <a:cxnLst/>
            <a:rect l="l" t="t" r="r" b="b"/>
            <a:pathLst>
              <a:path w="6023761" h="4362034">
                <a:moveTo>
                  <a:pt x="0" y="0"/>
                </a:moveTo>
                <a:lnTo>
                  <a:pt x="6023762" y="0"/>
                </a:lnTo>
                <a:lnTo>
                  <a:pt x="6023762" y="4362034"/>
                </a:lnTo>
                <a:lnTo>
                  <a:pt x="0" y="43620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344814" y="1202581"/>
            <a:ext cx="4441236" cy="1163756"/>
            <a:chOff x="0" y="0"/>
            <a:chExt cx="5921648" cy="1551674"/>
          </a:xfrm>
        </p:grpSpPr>
        <p:sp>
          <p:nvSpPr>
            <p:cNvPr id="7" name="Freeform 7"/>
            <p:cNvSpPr/>
            <p:nvPr/>
          </p:nvSpPr>
          <p:spPr>
            <a:xfrm>
              <a:off x="1828" y="122708"/>
              <a:ext cx="5919821" cy="1428966"/>
            </a:xfrm>
            <a:custGeom>
              <a:avLst/>
              <a:gdLst/>
              <a:ahLst/>
              <a:cxnLst/>
              <a:rect l="l" t="t" r="r" b="b"/>
              <a:pathLst>
                <a:path w="5919821" h="1428966">
                  <a:moveTo>
                    <a:pt x="0" y="0"/>
                  </a:moveTo>
                  <a:lnTo>
                    <a:pt x="5919820" y="0"/>
                  </a:lnTo>
                  <a:lnTo>
                    <a:pt x="5919820" y="1428966"/>
                  </a:lnTo>
                  <a:lnTo>
                    <a:pt x="0" y="142896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8" name="TextBox 8"/>
            <p:cNvSpPr txBox="1"/>
            <p:nvPr/>
          </p:nvSpPr>
          <p:spPr>
            <a:xfrm>
              <a:off x="0" y="-123825"/>
              <a:ext cx="5919821" cy="13867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752"/>
                </a:lnSpc>
              </a:pPr>
              <a:r>
                <a:rPr lang="en-US" sz="6252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Водитель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812208" y="1202581"/>
            <a:ext cx="3977944" cy="1042357"/>
            <a:chOff x="0" y="0"/>
            <a:chExt cx="5303925" cy="1389810"/>
          </a:xfrm>
        </p:grpSpPr>
        <p:sp>
          <p:nvSpPr>
            <p:cNvPr id="10" name="Freeform 10"/>
            <p:cNvSpPr/>
            <p:nvPr/>
          </p:nvSpPr>
          <p:spPr>
            <a:xfrm>
              <a:off x="1637" y="109908"/>
              <a:ext cx="5302288" cy="1279902"/>
            </a:xfrm>
            <a:custGeom>
              <a:avLst/>
              <a:gdLst/>
              <a:ahLst/>
              <a:cxnLst/>
              <a:rect l="l" t="t" r="r" b="b"/>
              <a:pathLst>
                <a:path w="5302288" h="1279902">
                  <a:moveTo>
                    <a:pt x="0" y="0"/>
                  </a:moveTo>
                  <a:lnTo>
                    <a:pt x="5302288" y="0"/>
                  </a:lnTo>
                  <a:lnTo>
                    <a:pt x="5302288" y="1279902"/>
                  </a:lnTo>
                  <a:lnTo>
                    <a:pt x="0" y="12799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1" name="TextBox 11"/>
            <p:cNvSpPr txBox="1"/>
            <p:nvPr/>
          </p:nvSpPr>
          <p:spPr>
            <a:xfrm>
              <a:off x="0" y="-114300"/>
              <a:ext cx="5302288" cy="12454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839"/>
                </a:lnSpc>
              </a:pPr>
              <a:r>
                <a:rPr lang="en-US" sz="5599" dirty="0" err="1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Машинист</a:t>
              </a:r>
              <a:endParaRPr lang="en-US" sz="5599" dirty="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3052017" y="1202581"/>
            <a:ext cx="3977944" cy="1042357"/>
            <a:chOff x="0" y="0"/>
            <a:chExt cx="5303925" cy="1389810"/>
          </a:xfrm>
        </p:grpSpPr>
        <p:sp>
          <p:nvSpPr>
            <p:cNvPr id="13" name="Freeform 13"/>
            <p:cNvSpPr/>
            <p:nvPr/>
          </p:nvSpPr>
          <p:spPr>
            <a:xfrm>
              <a:off x="1637" y="109908"/>
              <a:ext cx="5302288" cy="1279902"/>
            </a:xfrm>
            <a:custGeom>
              <a:avLst/>
              <a:gdLst/>
              <a:ahLst/>
              <a:cxnLst/>
              <a:rect l="l" t="t" r="r" b="b"/>
              <a:pathLst>
                <a:path w="5302288" h="1279902">
                  <a:moveTo>
                    <a:pt x="0" y="0"/>
                  </a:moveTo>
                  <a:lnTo>
                    <a:pt x="5302288" y="0"/>
                  </a:lnTo>
                  <a:lnTo>
                    <a:pt x="5302288" y="1279902"/>
                  </a:lnTo>
                  <a:lnTo>
                    <a:pt x="0" y="12799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4" name="TextBox 14"/>
            <p:cNvSpPr txBox="1"/>
            <p:nvPr/>
          </p:nvSpPr>
          <p:spPr>
            <a:xfrm>
              <a:off x="0" y="-123825"/>
              <a:ext cx="5302288" cy="13523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539"/>
                </a:lnSpc>
              </a:pPr>
              <a:r>
                <a:rPr lang="en-US" sz="6099" dirty="0" err="1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Пилот</a:t>
              </a:r>
              <a:endParaRPr lang="en-US" sz="6099" dirty="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4689565" y="-378569"/>
            <a:ext cx="8908870" cy="1390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800"/>
              </a:lnSpc>
            </a:pPr>
            <a:r>
              <a:rPr lang="en-US" sz="900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Транспорт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63446" y="6875217"/>
            <a:ext cx="5296450" cy="32596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Человек, который</a:t>
            </a:r>
          </a:p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управляет</a:t>
            </a:r>
          </a:p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автомобильным</a:t>
            </a:r>
          </a:p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транспортом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948325" y="7189542"/>
            <a:ext cx="6243207" cy="24565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Специалист, который </a:t>
            </a:r>
          </a:p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водит поезда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2439183" y="6723057"/>
            <a:ext cx="5431750" cy="3256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Человек, который </a:t>
            </a:r>
          </a:p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управляет </a:t>
            </a:r>
          </a:p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самолётом </a:t>
            </a:r>
          </a:p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или вертолётом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6109811"/>
            <a:ext cx="18288000" cy="4177189"/>
          </a:xfrm>
          <a:prstGeom prst="rect">
            <a:avLst/>
          </a:prstGeom>
          <a:solidFill>
            <a:srgbClr val="99B83C"/>
          </a:solidFill>
        </p:spPr>
      </p:sp>
      <p:sp>
        <p:nvSpPr>
          <p:cNvPr id="3" name="Freeform 3"/>
          <p:cNvSpPr/>
          <p:nvPr/>
        </p:nvSpPr>
        <p:spPr>
          <a:xfrm>
            <a:off x="395039" y="2356562"/>
            <a:ext cx="4881877" cy="3565760"/>
          </a:xfrm>
          <a:custGeom>
            <a:avLst/>
            <a:gdLst/>
            <a:ahLst/>
            <a:cxnLst/>
            <a:rect l="l" t="t" r="r" b="b"/>
            <a:pathLst>
              <a:path w="4881877" h="3565760">
                <a:moveTo>
                  <a:pt x="0" y="0"/>
                </a:moveTo>
                <a:lnTo>
                  <a:pt x="4881877" y="0"/>
                </a:lnTo>
                <a:lnTo>
                  <a:pt x="4881877" y="3565760"/>
                </a:lnTo>
                <a:lnTo>
                  <a:pt x="0" y="35657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345121" y="2514527"/>
            <a:ext cx="4994075" cy="3659181"/>
          </a:xfrm>
          <a:custGeom>
            <a:avLst/>
            <a:gdLst/>
            <a:ahLst/>
            <a:cxnLst/>
            <a:rect l="l" t="t" r="r" b="b"/>
            <a:pathLst>
              <a:path w="4994075" h="3659181">
                <a:moveTo>
                  <a:pt x="0" y="0"/>
                </a:moveTo>
                <a:lnTo>
                  <a:pt x="4994075" y="0"/>
                </a:lnTo>
                <a:lnTo>
                  <a:pt x="4994075" y="3659180"/>
                </a:lnTo>
                <a:lnTo>
                  <a:pt x="0" y="36591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407402" y="2356562"/>
            <a:ext cx="5226048" cy="3817145"/>
          </a:xfrm>
          <a:custGeom>
            <a:avLst/>
            <a:gdLst/>
            <a:ahLst/>
            <a:cxnLst/>
            <a:rect l="l" t="t" r="r" b="b"/>
            <a:pathLst>
              <a:path w="5226048" h="3817145">
                <a:moveTo>
                  <a:pt x="0" y="0"/>
                </a:moveTo>
                <a:lnTo>
                  <a:pt x="5226048" y="0"/>
                </a:lnTo>
                <a:lnTo>
                  <a:pt x="5226048" y="3817145"/>
                </a:lnTo>
                <a:lnTo>
                  <a:pt x="0" y="38171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653144" y="506326"/>
            <a:ext cx="3550178" cy="1192426"/>
          </a:xfrm>
          <a:custGeom>
            <a:avLst/>
            <a:gdLst/>
            <a:ahLst/>
            <a:cxnLst/>
            <a:rect l="l" t="t" r="r" b="b"/>
            <a:pathLst>
              <a:path w="3550178" h="1192426">
                <a:moveTo>
                  <a:pt x="0" y="0"/>
                </a:moveTo>
                <a:lnTo>
                  <a:pt x="3550178" y="0"/>
                </a:lnTo>
                <a:lnTo>
                  <a:pt x="3550178" y="1192426"/>
                </a:lnTo>
                <a:lnTo>
                  <a:pt x="0" y="119242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410820" y="964591"/>
            <a:ext cx="5129463" cy="1022706"/>
          </a:xfrm>
          <a:custGeom>
            <a:avLst/>
            <a:gdLst/>
            <a:ahLst/>
            <a:cxnLst/>
            <a:rect l="l" t="t" r="r" b="b"/>
            <a:pathLst>
              <a:path w="5129463" h="1022706">
                <a:moveTo>
                  <a:pt x="0" y="0"/>
                </a:moveTo>
                <a:lnTo>
                  <a:pt x="5129463" y="0"/>
                </a:lnTo>
                <a:lnTo>
                  <a:pt x="5129463" y="1022705"/>
                </a:lnTo>
                <a:lnTo>
                  <a:pt x="0" y="102270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b="-11917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281562" y="595325"/>
            <a:ext cx="5204181" cy="1521222"/>
          </a:xfrm>
          <a:custGeom>
            <a:avLst/>
            <a:gdLst/>
            <a:ahLst/>
            <a:cxnLst/>
            <a:rect l="l" t="t" r="r" b="b"/>
            <a:pathLst>
              <a:path w="5204181" h="1521222">
                <a:moveTo>
                  <a:pt x="0" y="0"/>
                </a:moveTo>
                <a:lnTo>
                  <a:pt x="5204181" y="0"/>
                </a:lnTo>
                <a:lnTo>
                  <a:pt x="5204181" y="1521222"/>
                </a:lnTo>
                <a:lnTo>
                  <a:pt x="0" y="152122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028700" y="-413732"/>
            <a:ext cx="11244864" cy="12163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9519"/>
              </a:lnSpc>
            </a:pPr>
            <a:r>
              <a:rPr lang="en-US" sz="7932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Строительство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80892" y="5775713"/>
            <a:ext cx="5096024" cy="4056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Человек, который </a:t>
            </a:r>
          </a:p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занимается покраской</a:t>
            </a:r>
          </a:p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стен и зданий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12618" y="6000937"/>
            <a:ext cx="5082697" cy="40567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Тот, кто занимается</a:t>
            </a:r>
          </a:p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настилом </a:t>
            </a:r>
          </a:p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и ремонтом крыш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2781552" y="6400987"/>
            <a:ext cx="4477748" cy="3256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Специалист </a:t>
            </a:r>
          </a:p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по кирпичной </a:t>
            </a:r>
          </a:p>
          <a:p>
            <a:pPr algn="ctr">
              <a:lnSpc>
                <a:spcPts val="6338"/>
              </a:lnSpc>
              <a:spcBef>
                <a:spcPct val="0"/>
              </a:spcBef>
            </a:pPr>
            <a:r>
              <a:rPr lang="en-US" sz="63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и каменной кладке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95753" y="934208"/>
            <a:ext cx="5174418" cy="1182339"/>
            <a:chOff x="0" y="0"/>
            <a:chExt cx="6899224" cy="1576452"/>
          </a:xfrm>
        </p:grpSpPr>
        <p:sp>
          <p:nvSpPr>
            <p:cNvPr id="14" name="Freeform 14"/>
            <p:cNvSpPr/>
            <p:nvPr/>
          </p:nvSpPr>
          <p:spPr>
            <a:xfrm>
              <a:off x="311583" y="0"/>
              <a:ext cx="6530813" cy="1576452"/>
            </a:xfrm>
            <a:custGeom>
              <a:avLst/>
              <a:gdLst/>
              <a:ahLst/>
              <a:cxnLst/>
              <a:rect l="l" t="t" r="r" b="b"/>
              <a:pathLst>
                <a:path w="6530813" h="1576452">
                  <a:moveTo>
                    <a:pt x="0" y="0"/>
                  </a:moveTo>
                  <a:lnTo>
                    <a:pt x="6530813" y="0"/>
                  </a:lnTo>
                  <a:lnTo>
                    <a:pt x="6530813" y="1576452"/>
                  </a:lnTo>
                  <a:lnTo>
                    <a:pt x="0" y="15764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TextBox 15"/>
            <p:cNvSpPr txBox="1"/>
            <p:nvPr/>
          </p:nvSpPr>
          <p:spPr>
            <a:xfrm>
              <a:off x="0" y="-133350"/>
              <a:ext cx="6899224" cy="14739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319"/>
                </a:lnSpc>
              </a:pPr>
              <a:r>
                <a:rPr lang="en-US" sz="6656" dirty="0" err="1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Маляр</a:t>
              </a:r>
              <a:endParaRPr lang="en-US" sz="6656" dirty="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5441682" y="867567"/>
            <a:ext cx="7504635" cy="1315621"/>
            <a:chOff x="0" y="0"/>
            <a:chExt cx="10006181" cy="1754161"/>
          </a:xfrm>
        </p:grpSpPr>
        <p:sp>
          <p:nvSpPr>
            <p:cNvPr id="17" name="Freeform 17"/>
            <p:cNvSpPr/>
            <p:nvPr/>
          </p:nvSpPr>
          <p:spPr>
            <a:xfrm>
              <a:off x="1131981" y="10663"/>
              <a:ext cx="7222843" cy="1743498"/>
            </a:xfrm>
            <a:custGeom>
              <a:avLst/>
              <a:gdLst/>
              <a:ahLst/>
              <a:cxnLst/>
              <a:rect l="l" t="t" r="r" b="b"/>
              <a:pathLst>
                <a:path w="7222843" h="1743498">
                  <a:moveTo>
                    <a:pt x="0" y="0"/>
                  </a:moveTo>
                  <a:lnTo>
                    <a:pt x="7222842" y="0"/>
                  </a:lnTo>
                  <a:lnTo>
                    <a:pt x="7222842" y="1743498"/>
                  </a:lnTo>
                  <a:lnTo>
                    <a:pt x="0" y="17434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TextBox 18"/>
            <p:cNvSpPr txBox="1"/>
            <p:nvPr/>
          </p:nvSpPr>
          <p:spPr>
            <a:xfrm>
              <a:off x="0" y="-152400"/>
              <a:ext cx="10006181" cy="16142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165"/>
                </a:lnSpc>
              </a:pPr>
              <a:r>
                <a:rPr lang="en-US" sz="7261" dirty="0" err="1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Кровельщик</a:t>
              </a:r>
              <a:endParaRPr lang="en-US" sz="7261" dirty="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2535241" y="867567"/>
            <a:ext cx="4950502" cy="1194985"/>
            <a:chOff x="0" y="0"/>
            <a:chExt cx="6600669" cy="1593314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600669" cy="1593314"/>
            </a:xfrm>
            <a:custGeom>
              <a:avLst/>
              <a:gdLst/>
              <a:ahLst/>
              <a:cxnLst/>
              <a:rect l="l" t="t" r="r" b="b"/>
              <a:pathLst>
                <a:path w="6600669" h="1593314">
                  <a:moveTo>
                    <a:pt x="0" y="0"/>
                  </a:moveTo>
                  <a:lnTo>
                    <a:pt x="6600669" y="0"/>
                  </a:lnTo>
                  <a:lnTo>
                    <a:pt x="6600669" y="1593314"/>
                  </a:lnTo>
                  <a:lnTo>
                    <a:pt x="0" y="15933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21" name="TextBox 21"/>
            <p:cNvSpPr txBox="1"/>
            <p:nvPr/>
          </p:nvSpPr>
          <p:spPr>
            <a:xfrm>
              <a:off x="1092033" y="-23900"/>
              <a:ext cx="4416603" cy="14896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381"/>
                </a:lnSpc>
              </a:pPr>
              <a:r>
                <a:rPr lang="en-US" sz="6700" dirty="0" err="1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Каменщик</a:t>
              </a:r>
              <a:endParaRPr lang="en-US" sz="6700" dirty="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6003246"/>
            <a:ext cx="18288000" cy="4283754"/>
          </a:xfrm>
          <a:prstGeom prst="rect">
            <a:avLst/>
          </a:prstGeom>
          <a:solidFill>
            <a:srgbClr val="D1A3E8"/>
          </a:solidFill>
        </p:spPr>
      </p:sp>
      <p:sp>
        <p:nvSpPr>
          <p:cNvPr id="3" name="Freeform 3"/>
          <p:cNvSpPr/>
          <p:nvPr/>
        </p:nvSpPr>
        <p:spPr>
          <a:xfrm>
            <a:off x="651501" y="2205483"/>
            <a:ext cx="5042153" cy="3651215"/>
          </a:xfrm>
          <a:custGeom>
            <a:avLst/>
            <a:gdLst/>
            <a:ahLst/>
            <a:cxnLst/>
            <a:rect l="l" t="t" r="r" b="b"/>
            <a:pathLst>
              <a:path w="5042153" h="3651215">
                <a:moveTo>
                  <a:pt x="0" y="0"/>
                </a:moveTo>
                <a:lnTo>
                  <a:pt x="5042154" y="0"/>
                </a:lnTo>
                <a:lnTo>
                  <a:pt x="5042154" y="3651215"/>
                </a:lnTo>
                <a:lnTo>
                  <a:pt x="0" y="36512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914711" y="2370400"/>
            <a:ext cx="5016788" cy="3632846"/>
          </a:xfrm>
          <a:custGeom>
            <a:avLst/>
            <a:gdLst/>
            <a:ahLst/>
            <a:cxnLst/>
            <a:rect l="l" t="t" r="r" b="b"/>
            <a:pathLst>
              <a:path w="5016788" h="3632846">
                <a:moveTo>
                  <a:pt x="0" y="0"/>
                </a:moveTo>
                <a:lnTo>
                  <a:pt x="5016787" y="0"/>
                </a:lnTo>
                <a:lnTo>
                  <a:pt x="5016787" y="3632846"/>
                </a:lnTo>
                <a:lnTo>
                  <a:pt x="0" y="363284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707181" y="2287942"/>
            <a:ext cx="5244529" cy="3797762"/>
          </a:xfrm>
          <a:custGeom>
            <a:avLst/>
            <a:gdLst/>
            <a:ahLst/>
            <a:cxnLst/>
            <a:rect l="l" t="t" r="r" b="b"/>
            <a:pathLst>
              <a:path w="5244529" h="3797762">
                <a:moveTo>
                  <a:pt x="0" y="0"/>
                </a:moveTo>
                <a:lnTo>
                  <a:pt x="5244529" y="0"/>
                </a:lnTo>
                <a:lnTo>
                  <a:pt x="5244529" y="3797762"/>
                </a:lnTo>
                <a:lnTo>
                  <a:pt x="0" y="37977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3742524" y="-168009"/>
            <a:ext cx="8625543" cy="1104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8640"/>
              </a:lnSpc>
            </a:pPr>
            <a:r>
              <a:rPr lang="en-US" sz="720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Промышленность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-219394" y="6241371"/>
            <a:ext cx="6410386" cy="3451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32"/>
              </a:lnSpc>
            </a:pPr>
            <a:r>
              <a:rPr lang="en-US" sz="591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Тот, кто соединяет</a:t>
            </a:r>
          </a:p>
          <a:p>
            <a:pPr algn="ctr">
              <a:lnSpc>
                <a:spcPts val="4432"/>
              </a:lnSpc>
            </a:pPr>
            <a:r>
              <a:rPr lang="en-US" sz="591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металлические </a:t>
            </a:r>
          </a:p>
          <a:p>
            <a:pPr algn="ctr">
              <a:lnSpc>
                <a:spcPts val="4432"/>
              </a:lnSpc>
            </a:pPr>
            <a:r>
              <a:rPr lang="en-US" sz="591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детали </a:t>
            </a:r>
          </a:p>
          <a:p>
            <a:pPr algn="ctr">
              <a:lnSpc>
                <a:spcPts val="4432"/>
              </a:lnSpc>
            </a:pPr>
            <a:r>
              <a:rPr lang="en-US" sz="591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при строительстве </a:t>
            </a:r>
          </a:p>
          <a:p>
            <a:pPr algn="ctr">
              <a:lnSpc>
                <a:spcPts val="4432"/>
              </a:lnSpc>
            </a:pPr>
            <a:r>
              <a:rPr lang="en-US" sz="591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мостов, дорог, тоннелей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190992" y="6342182"/>
            <a:ext cx="6006435" cy="37106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38"/>
              </a:lnSpc>
              <a:spcBef>
                <a:spcPct val="0"/>
              </a:spcBef>
            </a:pPr>
            <a:r>
              <a:rPr lang="en-US" sz="58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Специалист по устройству,</a:t>
            </a:r>
          </a:p>
          <a:p>
            <a:pPr algn="ctr">
              <a:lnSpc>
                <a:spcPts val="5838"/>
              </a:lnSpc>
              <a:spcBef>
                <a:spcPct val="0"/>
              </a:spcBef>
            </a:pPr>
            <a:r>
              <a:rPr lang="en-US" sz="58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установке и ремонту </a:t>
            </a:r>
          </a:p>
          <a:p>
            <a:pPr algn="ctr">
              <a:lnSpc>
                <a:spcPts val="5838"/>
              </a:lnSpc>
              <a:spcBef>
                <a:spcPct val="0"/>
              </a:spcBef>
            </a:pPr>
            <a:r>
              <a:rPr lang="en-US" sz="5838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электрических систем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532980" y="6361232"/>
            <a:ext cx="5592930" cy="34257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93"/>
              </a:lnSpc>
              <a:spcBef>
                <a:spcPct val="0"/>
              </a:spcBef>
            </a:pPr>
            <a:r>
              <a:rPr lang="en-US" sz="6693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Человек, который</a:t>
            </a:r>
          </a:p>
          <a:p>
            <a:pPr algn="ctr">
              <a:lnSpc>
                <a:spcPts val="6693"/>
              </a:lnSpc>
              <a:spcBef>
                <a:spcPct val="0"/>
              </a:spcBef>
            </a:pPr>
            <a:r>
              <a:rPr lang="en-US" sz="6693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занимается</a:t>
            </a:r>
          </a:p>
          <a:p>
            <a:pPr algn="ctr">
              <a:lnSpc>
                <a:spcPts val="6693"/>
              </a:lnSpc>
              <a:spcBef>
                <a:spcPct val="0"/>
              </a:spcBef>
            </a:pPr>
            <a:r>
              <a:rPr lang="en-US" sz="6693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 шитьём </a:t>
            </a:r>
          </a:p>
          <a:p>
            <a:pPr algn="ctr">
              <a:lnSpc>
                <a:spcPts val="6693"/>
              </a:lnSpc>
              <a:spcBef>
                <a:spcPct val="0"/>
              </a:spcBef>
            </a:pPr>
            <a:r>
              <a:rPr lang="en-US" sz="6693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rPr>
              <a:t>одежды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7055442" y="1175016"/>
            <a:ext cx="4876057" cy="1195384"/>
            <a:chOff x="0" y="0"/>
            <a:chExt cx="6501409" cy="1593845"/>
          </a:xfrm>
        </p:grpSpPr>
        <p:sp>
          <p:nvSpPr>
            <p:cNvPr id="11" name="Freeform 11"/>
            <p:cNvSpPr/>
            <p:nvPr/>
          </p:nvSpPr>
          <p:spPr>
            <a:xfrm>
              <a:off x="0" y="24491"/>
              <a:ext cx="6501409" cy="1569354"/>
            </a:xfrm>
            <a:custGeom>
              <a:avLst/>
              <a:gdLst/>
              <a:ahLst/>
              <a:cxnLst/>
              <a:rect l="l" t="t" r="r" b="b"/>
              <a:pathLst>
                <a:path w="6501409" h="1569354">
                  <a:moveTo>
                    <a:pt x="0" y="0"/>
                  </a:moveTo>
                  <a:lnTo>
                    <a:pt x="6501409" y="0"/>
                  </a:lnTo>
                  <a:lnTo>
                    <a:pt x="6501409" y="1569354"/>
                  </a:lnTo>
                  <a:lnTo>
                    <a:pt x="0" y="15693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TextBox 12"/>
            <p:cNvSpPr txBox="1"/>
            <p:nvPr/>
          </p:nvSpPr>
          <p:spPr>
            <a:xfrm>
              <a:off x="1257990" y="-123825"/>
              <a:ext cx="3985430" cy="140017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898"/>
                </a:lnSpc>
              </a:pPr>
              <a:r>
                <a:rPr lang="en-US" sz="6356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Электрик</a:t>
              </a: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310482" y="1193384"/>
            <a:ext cx="5383173" cy="1177015"/>
            <a:chOff x="0" y="0"/>
            <a:chExt cx="7177564" cy="1569354"/>
          </a:xfrm>
        </p:grpSpPr>
        <p:sp>
          <p:nvSpPr>
            <p:cNvPr id="14" name="Freeform 14"/>
            <p:cNvSpPr/>
            <p:nvPr/>
          </p:nvSpPr>
          <p:spPr>
            <a:xfrm>
              <a:off x="676155" y="0"/>
              <a:ext cx="6501409" cy="1569354"/>
            </a:xfrm>
            <a:custGeom>
              <a:avLst/>
              <a:gdLst/>
              <a:ahLst/>
              <a:cxnLst/>
              <a:rect l="l" t="t" r="r" b="b"/>
              <a:pathLst>
                <a:path w="6501409" h="1569354">
                  <a:moveTo>
                    <a:pt x="0" y="0"/>
                  </a:moveTo>
                  <a:lnTo>
                    <a:pt x="6501409" y="0"/>
                  </a:lnTo>
                  <a:lnTo>
                    <a:pt x="6501409" y="1569354"/>
                  </a:lnTo>
                  <a:lnTo>
                    <a:pt x="0" y="15693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5" name="TextBox 15"/>
            <p:cNvSpPr txBox="1"/>
            <p:nvPr/>
          </p:nvSpPr>
          <p:spPr>
            <a:xfrm>
              <a:off x="0" y="76509"/>
              <a:ext cx="7177564" cy="12454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839"/>
                </a:lnSpc>
              </a:pPr>
              <a:r>
                <a:rPr lang="en-US" sz="5599" dirty="0" err="1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Сварщик</a:t>
              </a:r>
              <a:endParaRPr lang="en-US" sz="5599" dirty="0">
                <a:solidFill>
                  <a:srgbClr val="000000"/>
                </a:solidFill>
                <a:latin typeface="Adigiana Extreme"/>
                <a:ea typeface="Adigiana Extreme"/>
                <a:cs typeface="Adigiana Extreme"/>
                <a:sym typeface="Adigiana Extreme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2891417" y="1028468"/>
            <a:ext cx="4876057" cy="1177015"/>
            <a:chOff x="0" y="0"/>
            <a:chExt cx="6501409" cy="156935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501409" cy="1569354"/>
            </a:xfrm>
            <a:custGeom>
              <a:avLst/>
              <a:gdLst/>
              <a:ahLst/>
              <a:cxnLst/>
              <a:rect l="l" t="t" r="r" b="b"/>
              <a:pathLst>
                <a:path w="6501409" h="1569354">
                  <a:moveTo>
                    <a:pt x="0" y="0"/>
                  </a:moveTo>
                  <a:lnTo>
                    <a:pt x="6501409" y="0"/>
                  </a:lnTo>
                  <a:lnTo>
                    <a:pt x="6501409" y="1569354"/>
                  </a:lnTo>
                  <a:lnTo>
                    <a:pt x="0" y="156935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8" name="TextBox 18"/>
            <p:cNvSpPr txBox="1"/>
            <p:nvPr/>
          </p:nvSpPr>
          <p:spPr>
            <a:xfrm>
              <a:off x="812692" y="-133350"/>
              <a:ext cx="4997772" cy="15242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655"/>
                </a:lnSpc>
              </a:pPr>
              <a:r>
                <a:rPr lang="en-US" sz="6896">
                  <a:solidFill>
                    <a:srgbClr val="000000"/>
                  </a:solidFill>
                  <a:latin typeface="Adigiana Extreme"/>
                  <a:ea typeface="Adigiana Extreme"/>
                  <a:cs typeface="Adigiana Extreme"/>
                  <a:sym typeface="Adigiana Extreme"/>
                </a:rPr>
                <a:t>Швея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264</Words>
  <Application>Microsoft Office PowerPoint</Application>
  <PresentationFormat>Произвольный</PresentationFormat>
  <Paragraphs>122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Balmy</vt:lpstr>
      <vt:lpstr>Adigiana Ultra</vt:lpstr>
      <vt:lpstr>Calibri</vt:lpstr>
      <vt:lpstr>Adigiana Extreme</vt:lpstr>
      <vt:lpstr>Heartland Sans</vt:lpstr>
      <vt:lpstr>Open Sans Bold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профессий родного края</dc:title>
  <cp:lastModifiedBy>Irina</cp:lastModifiedBy>
  <cp:revision>2</cp:revision>
  <dcterms:created xsi:type="dcterms:W3CDTF">2006-08-16T00:00:00Z</dcterms:created>
  <dcterms:modified xsi:type="dcterms:W3CDTF">2025-03-05T21:42:02Z</dcterms:modified>
  <dc:identifier>DAGgzGYQYpc</dc:identifier>
</cp:coreProperties>
</file>